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43"/>
  </p:notesMasterIdLst>
  <p:handoutMasterIdLst>
    <p:handoutMasterId r:id="rId44"/>
  </p:handoutMasterIdLst>
  <p:sldIdLst>
    <p:sldId id="257" r:id="rId2"/>
    <p:sldId id="277" r:id="rId3"/>
    <p:sldId id="438" r:id="rId4"/>
    <p:sldId id="283" r:id="rId5"/>
    <p:sldId id="440" r:id="rId6"/>
    <p:sldId id="430" r:id="rId7"/>
    <p:sldId id="434" r:id="rId8"/>
    <p:sldId id="432" r:id="rId9"/>
    <p:sldId id="433" r:id="rId10"/>
    <p:sldId id="468" r:id="rId11"/>
    <p:sldId id="334" r:id="rId12"/>
    <p:sldId id="420" r:id="rId13"/>
    <p:sldId id="436" r:id="rId14"/>
    <p:sldId id="462" r:id="rId15"/>
    <p:sldId id="463" r:id="rId16"/>
    <p:sldId id="476" r:id="rId17"/>
    <p:sldId id="452" r:id="rId18"/>
    <p:sldId id="458" r:id="rId19"/>
    <p:sldId id="459" r:id="rId20"/>
    <p:sldId id="453" r:id="rId21"/>
    <p:sldId id="469" r:id="rId22"/>
    <p:sldId id="465" r:id="rId23"/>
    <p:sldId id="449" r:id="rId24"/>
    <p:sldId id="461" r:id="rId25"/>
    <p:sldId id="442" r:id="rId26"/>
    <p:sldId id="448" r:id="rId27"/>
    <p:sldId id="464" r:id="rId28"/>
    <p:sldId id="445" r:id="rId29"/>
    <p:sldId id="470" r:id="rId30"/>
    <p:sldId id="315" r:id="rId31"/>
    <p:sldId id="376" r:id="rId32"/>
    <p:sldId id="473" r:id="rId33"/>
    <p:sldId id="447" r:id="rId34"/>
    <p:sldId id="444" r:id="rId35"/>
    <p:sldId id="450" r:id="rId36"/>
    <p:sldId id="471" r:id="rId37"/>
    <p:sldId id="474" r:id="rId38"/>
    <p:sldId id="341" r:id="rId39"/>
    <p:sldId id="475" r:id="rId40"/>
    <p:sldId id="457" r:id="rId41"/>
    <p:sldId id="451" r:id="rId4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FFFFF"/>
    <a:srgbClr val="00549F"/>
    <a:srgbClr val="8EBAE5"/>
    <a:srgbClr val="CC071E"/>
    <a:srgbClr val="F6A800"/>
    <a:srgbClr val="57AB27"/>
    <a:srgbClr val="A11035"/>
    <a:srgbClr val="BD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9101" autoAdjust="0"/>
  </p:normalViewPr>
  <p:slideViewPr>
    <p:cSldViewPr snapToGrid="0" showGuides="1">
      <p:cViewPr varScale="1">
        <p:scale>
          <a:sx n="94" d="100"/>
          <a:sy n="94" d="100"/>
        </p:scale>
        <p:origin x="1116" y="66"/>
      </p:cViewPr>
      <p:guideLst>
        <p:guide orient="horz" pos="2160"/>
        <p:guide pos="3840"/>
      </p:guideLst>
    </p:cSldViewPr>
  </p:slideViewPr>
  <p:outlineViewPr>
    <p:cViewPr>
      <p:scale>
        <a:sx n="33" d="100"/>
        <a:sy n="33" d="100"/>
      </p:scale>
      <p:origin x="0" y="0"/>
    </p:cViewPr>
  </p:outlineViewPr>
  <p:notesTextViewPr>
    <p:cViewPr>
      <p:scale>
        <a:sx n="135" d="100"/>
        <a:sy n="135" d="100"/>
      </p:scale>
      <p:origin x="0" y="-1944"/>
    </p:cViewPr>
  </p:notesTextViewPr>
  <p:notesViewPr>
    <p:cSldViewPr snapToGrid="0" showGuides="1">
      <p:cViewPr varScale="1">
        <p:scale>
          <a:sx n="92" d="100"/>
          <a:sy n="92" d="100"/>
        </p:scale>
        <p:origin x="3400" y="7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sz="1000">
                <a:latin typeface="Arial" pitchFamily="34" charset="0"/>
                <a:cs typeface="Arial" pitchFamily="34" charset="0"/>
              </a:rPr>
              <a:pPr>
                <a:defRPr/>
              </a:pPr>
              <a:t>25.04.2024</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sz="1000">
                <a:latin typeface="Arial" pitchFamily="34" charset="0"/>
                <a:cs typeface="Arial" pitchFamily="34" charset="0"/>
              </a:rPr>
              <a:pPr>
                <a:defRPr/>
              </a:pPr>
              <a:t>‹Nr.›</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en-US" dirty="0"/>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b="0" i="0" smtClean="0">
                <a:latin typeface="Arial" panose="020B0604020202020204" pitchFamily="34" charset="0"/>
              </a:defRPr>
            </a:lvl1pPr>
          </a:lstStyle>
          <a:p>
            <a:pPr>
              <a:defRPr/>
            </a:pPr>
            <a:fld id="{E619EF57-6584-4C28-9DE9-68C51C925951}" type="datetimeFigureOut">
              <a:rPr lang="en-US" smtClean="0"/>
              <a:pPr>
                <a:defRPr/>
              </a:pPr>
              <a:t>4/25/2024</a:t>
            </a:fld>
            <a:endParaRPr lang="en-US" dirty="0"/>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en-US" dirty="0"/>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en-US" smtClean="0"/>
              <a:pPr>
                <a:defRPr/>
              </a:pPr>
              <a:t>‹Nr.›</a:t>
            </a:fld>
            <a:endParaRPr lang="en-US"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Probability_distribu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en.wikipedia.org/wiki/Kullback%E2%80%93Leibler_diverg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en-US" noProof="0" dirty="0"/>
              <a:t>Thank you very much and welcome to my final presentation.</a:t>
            </a:r>
          </a:p>
          <a:p>
            <a:r>
              <a:rPr lang="en-US" noProof="0" dirty="0"/>
              <a:t>My name is Ruizhang and I have been working on scenario generation in my master thesis.</a:t>
            </a:r>
          </a:p>
          <a:p>
            <a:r>
              <a:rPr lang="en-US" noProof="0" dirty="0"/>
              <a:t>My thesis is part of the CPM Remote project and was supervised by </a:t>
            </a:r>
            <a:r>
              <a:rPr lang="en-US" noProof="0" dirty="0" err="1"/>
              <a:t>Jianye</a:t>
            </a:r>
            <a:r>
              <a:rPr lang="en-US" noProof="0" dirty="0"/>
              <a:t> Xu and Armin Mokhtarian.</a:t>
            </a:r>
            <a:endParaRPr lang="de-DE" noProof="0" dirty="0"/>
          </a:p>
        </p:txBody>
      </p:sp>
    </p:spTree>
    <p:extLst>
      <p:ext uri="{BB962C8B-B14F-4D97-AF65-F5344CB8AC3E}">
        <p14:creationId xmlns:p14="http://schemas.microsoft.com/office/powerpoint/2010/main" val="2933300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ganze funktioniert</a:t>
            </a:r>
          </a:p>
        </p:txBody>
      </p:sp>
    </p:spTree>
    <p:extLst>
      <p:ext uri="{BB962C8B-B14F-4D97-AF65-F5344CB8AC3E}">
        <p14:creationId xmlns:p14="http://schemas.microsoft.com/office/powerpoint/2010/main" val="23143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noProof="0" dirty="0"/>
              <a:t>我主要是针对于</a:t>
            </a:r>
            <a:r>
              <a:rPr lang="de-DE" altLang="zh-CN" noProof="0" dirty="0"/>
              <a:t>inD</a:t>
            </a:r>
            <a:r>
              <a:rPr lang="zh-CN" altLang="de-DE" noProof="0" dirty="0"/>
              <a:t>和</a:t>
            </a:r>
            <a:r>
              <a:rPr lang="de-DE" altLang="zh-CN" noProof="0" dirty="0"/>
              <a:t>rounD</a:t>
            </a:r>
            <a:r>
              <a:rPr lang="zh-CN" altLang="de-DE" noProof="0" dirty="0"/>
              <a:t>进行实验</a:t>
            </a:r>
            <a:r>
              <a:rPr lang="de-DE" altLang="zh-CN" noProof="0" dirty="0"/>
              <a:t>,</a:t>
            </a:r>
            <a:r>
              <a:rPr lang="zh-CN" altLang="de-DE" noProof="0" dirty="0"/>
              <a:t>以它们两个去构成训练数据，生成假的数据。</a:t>
            </a:r>
            <a:endParaRPr lang="de-DE" altLang="zh-CN" noProof="0" dirty="0"/>
          </a:p>
          <a:p>
            <a:r>
              <a:rPr lang="de-DE" altLang="zh-CN" noProof="0" dirty="0"/>
              <a:t>exiD</a:t>
            </a:r>
            <a:r>
              <a:rPr lang="zh-CN" altLang="de-DE" noProof="0" dirty="0"/>
              <a:t>和</a:t>
            </a:r>
            <a:r>
              <a:rPr lang="de-DE" altLang="zh-CN" noProof="0" dirty="0" err="1"/>
              <a:t>highD</a:t>
            </a:r>
            <a:r>
              <a:rPr lang="zh-CN" altLang="de-DE" noProof="0" dirty="0"/>
              <a:t>是由于太简单了</a:t>
            </a:r>
            <a:r>
              <a:rPr lang="de-DE" altLang="zh-CN" noProof="0" dirty="0"/>
              <a:t>,</a:t>
            </a:r>
            <a:r>
              <a:rPr lang="zh-CN" altLang="de-DE" noProof="0" dirty="0"/>
              <a:t>几乎只有车辆直行</a:t>
            </a:r>
            <a:r>
              <a:rPr lang="de-DE" altLang="zh-CN" noProof="0" dirty="0"/>
              <a:t>,</a:t>
            </a:r>
            <a:r>
              <a:rPr lang="zh-CN" altLang="de-DE" noProof="0" dirty="0"/>
              <a:t>变道的情况</a:t>
            </a:r>
            <a:r>
              <a:rPr lang="de-DE" altLang="zh-CN" noProof="0" dirty="0"/>
              <a:t>,</a:t>
            </a:r>
            <a:r>
              <a:rPr lang="zh-CN" altLang="de-DE" noProof="0" dirty="0"/>
              <a:t>没有会车的情况</a:t>
            </a:r>
            <a:r>
              <a:rPr lang="de-DE" altLang="zh-CN" noProof="0" dirty="0"/>
              <a:t>,</a:t>
            </a:r>
            <a:r>
              <a:rPr lang="zh-CN" altLang="de-DE" noProof="0" dirty="0"/>
              <a:t>所以作为我们的</a:t>
            </a:r>
            <a:r>
              <a:rPr lang="de-DE" altLang="zh-CN" noProof="0" dirty="0" err="1"/>
              <a:t>testcases</a:t>
            </a:r>
            <a:r>
              <a:rPr lang="zh-CN" altLang="de-DE" noProof="0" dirty="0"/>
              <a:t>太为简单了</a:t>
            </a:r>
            <a:r>
              <a:rPr lang="de-DE" altLang="zh-CN" noProof="0" dirty="0"/>
              <a:t>,</a:t>
            </a:r>
            <a:r>
              <a:rPr lang="zh-CN" altLang="de-DE" noProof="0" dirty="0"/>
              <a:t>我之后也有生成相关的数据</a:t>
            </a:r>
            <a:r>
              <a:rPr lang="de-DE" altLang="zh-CN" noProof="0" dirty="0"/>
              <a:t>,</a:t>
            </a:r>
            <a:r>
              <a:rPr lang="zh-CN" altLang="de-DE" noProof="0" dirty="0"/>
              <a:t>我们等会也可以看到。</a:t>
            </a:r>
            <a:endParaRPr lang="de-DE" altLang="zh-CN" noProof="0" dirty="0"/>
          </a:p>
          <a:p>
            <a:r>
              <a:rPr lang="zh-CN" altLang="de-DE" noProof="0" dirty="0"/>
              <a:t>而</a:t>
            </a:r>
            <a:r>
              <a:rPr lang="de-DE" altLang="zh-CN" noProof="0" dirty="0" err="1"/>
              <a:t>uniD</a:t>
            </a:r>
            <a:r>
              <a:rPr lang="zh-CN" altLang="de-DE" noProof="0" dirty="0"/>
              <a:t>的道路也不太标准，生成的</a:t>
            </a:r>
            <a:r>
              <a:rPr lang="de-DE" altLang="zh-CN" noProof="0" dirty="0" err="1"/>
              <a:t>map</a:t>
            </a:r>
            <a:r>
              <a:rPr lang="zh-CN" altLang="de-DE" noProof="0" dirty="0"/>
              <a:t>也不太通用，且行人与自行车太多</a:t>
            </a:r>
            <a:endParaRPr lang="de-DE" altLang="zh-CN" noProof="0" dirty="0"/>
          </a:p>
          <a:p>
            <a:endParaRPr lang="de-DE" altLang="zh-CN" noProof="0" dirty="0"/>
          </a:p>
          <a:p>
            <a:endParaRPr lang="de-DE" altLang="zh-CN" noProof="0" dirty="0"/>
          </a:p>
        </p:txBody>
      </p:sp>
    </p:spTree>
    <p:extLst>
      <p:ext uri="{BB962C8B-B14F-4D97-AF65-F5344CB8AC3E}">
        <p14:creationId xmlns:p14="http://schemas.microsoft.com/office/powerpoint/2010/main" val="40026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sz="1800" dirty="0">
                <a:effectLst/>
                <a:latin typeface="Microsoft YaHei" panose="020B0503020204020204" pitchFamily="34" charset="-122"/>
              </a:rPr>
              <a:t>我选</a:t>
            </a:r>
            <a:r>
              <a:rPr lang="en-US" sz="1800" dirty="0">
                <a:effectLst/>
                <a:latin typeface="Calibri" panose="020F0502020204030204" pitchFamily="34" charset="0"/>
              </a:rPr>
              <a:t>500</a:t>
            </a:r>
            <a:r>
              <a:rPr lang="zh-CN" sz="1800" dirty="0">
                <a:effectLst/>
                <a:latin typeface="Microsoft YaHei" panose="020B0503020204020204" pitchFamily="34" charset="-122"/>
              </a:rPr>
              <a:t>个</a:t>
            </a:r>
            <a:r>
              <a:rPr lang="en-US" sz="1800" dirty="0">
                <a:effectLst/>
                <a:latin typeface="Calibri" panose="020F0502020204030204" pitchFamily="34" charset="0"/>
              </a:rPr>
              <a:t>frame</a:t>
            </a:r>
            <a:r>
              <a:rPr lang="zh-CN" sz="1800" dirty="0">
                <a:effectLst/>
                <a:latin typeface="Microsoft YaHei" panose="020B0503020204020204" pitchFamily="34" charset="-122"/>
              </a:rPr>
              <a:t>为</a:t>
            </a:r>
            <a:r>
              <a:rPr lang="en-US" sz="1800" dirty="0">
                <a:effectLst/>
                <a:latin typeface="Calibri" panose="020F0502020204030204" pitchFamily="34" charset="0"/>
              </a:rPr>
              <a:t>20s</a:t>
            </a:r>
            <a:r>
              <a:rPr lang="zh-CN" sz="1800" dirty="0">
                <a:effectLst/>
                <a:latin typeface="Microsoft YaHei" panose="020B0503020204020204" pitchFamily="34" charset="-122"/>
              </a:rPr>
              <a:t>也是因为</a:t>
            </a:r>
            <a:r>
              <a:rPr lang="en-US" sz="1800" dirty="0">
                <a:effectLst/>
                <a:latin typeface="Calibri" panose="020F0502020204030204" pitchFamily="34" charset="0"/>
              </a:rPr>
              <a:t>500</a:t>
            </a:r>
            <a:r>
              <a:rPr lang="zh-CN" sz="1800" dirty="0">
                <a:effectLst/>
                <a:latin typeface="Microsoft YaHei" panose="020B0503020204020204" pitchFamily="34" charset="-122"/>
              </a:rPr>
              <a:t>个</a:t>
            </a:r>
            <a:r>
              <a:rPr lang="en-US" sz="1800" dirty="0">
                <a:effectLst/>
                <a:latin typeface="Calibri" panose="020F0502020204030204" pitchFamily="34" charset="0"/>
              </a:rPr>
              <a:t>frame</a:t>
            </a:r>
            <a:r>
              <a:rPr lang="zh-CN" sz="1800" dirty="0">
                <a:effectLst/>
                <a:latin typeface="Microsoft YaHei" panose="020B0503020204020204" pitchFamily="34" charset="-122"/>
              </a:rPr>
              <a:t>大概能包括大多数的车辆从进入到出去这个场景</a:t>
            </a:r>
            <a:r>
              <a:rPr lang="en-US" sz="1800" dirty="0">
                <a:effectLst/>
                <a:latin typeface="Calibri" panose="020F0502020204030204" pitchFamily="34" charset="0"/>
              </a:rPr>
              <a:t>, </a:t>
            </a:r>
            <a:r>
              <a:rPr lang="zh-CN" sz="1800" dirty="0">
                <a:effectLst/>
                <a:latin typeface="Microsoft YaHei" panose="020B0503020204020204" pitchFamily="34" charset="-122"/>
              </a:rPr>
              <a:t>车辆的平均</a:t>
            </a:r>
            <a:r>
              <a:rPr lang="en-US" sz="1800" dirty="0">
                <a:effectLst/>
                <a:latin typeface="Calibri" panose="020F0502020204030204" pitchFamily="34" charset="0"/>
              </a:rPr>
              <a:t>frame</a:t>
            </a:r>
            <a:r>
              <a:rPr lang="zh-CN" sz="1800" dirty="0">
                <a:effectLst/>
                <a:latin typeface="Microsoft YaHei" panose="020B0503020204020204" pitchFamily="34" charset="-122"/>
              </a:rPr>
              <a:t>为三四百</a:t>
            </a:r>
            <a:r>
              <a:rPr lang="en-US" sz="1800" dirty="0">
                <a:effectLst/>
                <a:latin typeface="Calibri" panose="020F0502020204030204" pitchFamily="34" charset="0"/>
              </a:rPr>
              <a:t>, </a:t>
            </a:r>
            <a:r>
              <a:rPr lang="zh-CN" sz="1800" dirty="0">
                <a:effectLst/>
                <a:latin typeface="Microsoft YaHei" panose="020B0503020204020204" pitchFamily="34" charset="-122"/>
              </a:rPr>
              <a:t>那么</a:t>
            </a:r>
            <a:r>
              <a:rPr lang="en-US" sz="1800" dirty="0">
                <a:effectLst/>
                <a:latin typeface="Calibri" panose="020F0502020204030204" pitchFamily="34" charset="0"/>
              </a:rPr>
              <a:t>500</a:t>
            </a:r>
            <a:r>
              <a:rPr lang="zh-CN" sz="1800" dirty="0">
                <a:effectLst/>
                <a:latin typeface="Microsoft YaHei" panose="020B0503020204020204" pitchFamily="34" charset="-122"/>
              </a:rPr>
              <a:t>个</a:t>
            </a:r>
            <a:r>
              <a:rPr lang="en-US" sz="1800" dirty="0">
                <a:effectLst/>
                <a:latin typeface="Calibri" panose="020F0502020204030204" pitchFamily="34" charset="0"/>
              </a:rPr>
              <a:t>frame</a:t>
            </a:r>
            <a:r>
              <a:rPr lang="zh-CN" sz="1800" dirty="0">
                <a:effectLst/>
                <a:latin typeface="Microsoft YaHei" panose="020B0503020204020204" pitchFamily="34" charset="-122"/>
              </a:rPr>
              <a:t>大概就正好可以作为一个单位</a:t>
            </a:r>
            <a:r>
              <a:rPr lang="en-US" sz="1800" dirty="0">
                <a:effectLst/>
                <a:latin typeface="Calibri" panose="020F0502020204030204" pitchFamily="34" charset="0"/>
              </a:rPr>
              <a:t>,</a:t>
            </a:r>
            <a:r>
              <a:rPr lang="zh-CN" sz="1800" dirty="0">
                <a:effectLst/>
                <a:latin typeface="Microsoft YaHei" panose="020B0503020204020204" pitchFamily="34" charset="-122"/>
              </a:rPr>
              <a:t>能包含几乎所有的情况</a:t>
            </a:r>
            <a:r>
              <a:rPr lang="en-US" sz="1800" dirty="0">
                <a:effectLst/>
                <a:latin typeface="Calibri" panose="020F0502020204030204" pitchFamily="34" charset="0"/>
              </a:rPr>
              <a:t>,</a:t>
            </a:r>
            <a:r>
              <a:rPr lang="zh-CN" sz="1800" dirty="0">
                <a:effectLst/>
                <a:latin typeface="Microsoft YaHei" panose="020B0503020204020204" pitchFamily="34" charset="-122"/>
              </a:rPr>
              <a:t>同时更长的</a:t>
            </a:r>
            <a:r>
              <a:rPr lang="en-US" sz="1800" dirty="0">
                <a:effectLst/>
                <a:latin typeface="Calibri" panose="020F0502020204030204" pitchFamily="34" charset="0"/>
              </a:rPr>
              <a:t>cases</a:t>
            </a:r>
            <a:r>
              <a:rPr lang="zh-CN" sz="1800" dirty="0">
                <a:effectLst/>
                <a:latin typeface="Microsoft YaHei" panose="020B0503020204020204" pitchFamily="34" charset="-122"/>
              </a:rPr>
              <a:t>也可以通过这个来组合而成</a:t>
            </a:r>
            <a:endParaRPr lang="de-DE" dirty="0"/>
          </a:p>
        </p:txBody>
      </p:sp>
    </p:spTree>
    <p:extLst>
      <p:ext uri="{BB962C8B-B14F-4D97-AF65-F5344CB8AC3E}">
        <p14:creationId xmlns:p14="http://schemas.microsoft.com/office/powerpoint/2010/main" val="303928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en-US" dirty="0"/>
              <a:t>Data Preprocess</a:t>
            </a:r>
            <a:r>
              <a:rPr lang="zh-CN" altLang="de-DE" dirty="0"/>
              <a:t>其实虽然说是前阶段的准备工作</a:t>
            </a:r>
            <a:r>
              <a:rPr lang="de-DE" altLang="zh-CN" dirty="0"/>
              <a:t>,</a:t>
            </a:r>
            <a:r>
              <a:rPr lang="zh-CN" altLang="de-DE" dirty="0"/>
              <a:t>但其实训练数据的质量直接决定了生成数据的质量</a:t>
            </a:r>
            <a:r>
              <a:rPr lang="de-DE" altLang="zh-CN" dirty="0"/>
              <a:t>, </a:t>
            </a:r>
            <a:r>
              <a:rPr lang="zh-CN" altLang="de-DE" dirty="0"/>
              <a:t>我需要从源数据中尽可能多地获取多样的有用的数据</a:t>
            </a:r>
            <a:endParaRPr lang="de-DE" altLang="zh-CN" dirty="0"/>
          </a:p>
          <a:p>
            <a:endParaRPr lang="de-DE" dirty="0"/>
          </a:p>
          <a:p>
            <a:r>
              <a:rPr lang="zh-CN" altLang="de-DE" dirty="0"/>
              <a:t>当然我也尝试了其它的</a:t>
            </a:r>
            <a:r>
              <a:rPr lang="de-DE" altLang="zh-CN" dirty="0" err="1"/>
              <a:t>size</a:t>
            </a:r>
            <a:r>
              <a:rPr lang="de-DE" altLang="zh-CN" dirty="0"/>
              <a:t> </a:t>
            </a:r>
            <a:r>
              <a:rPr lang="de-DE" altLang="zh-CN" dirty="0" err="1"/>
              <a:t>of</a:t>
            </a:r>
            <a:r>
              <a:rPr lang="de-DE" altLang="zh-CN" dirty="0"/>
              <a:t> </a:t>
            </a:r>
            <a:r>
              <a:rPr lang="de-DE" altLang="zh-CN" dirty="0" err="1"/>
              <a:t>case</a:t>
            </a:r>
            <a:r>
              <a:rPr lang="de-DE" altLang="zh-CN" dirty="0"/>
              <a:t>, </a:t>
            </a:r>
            <a:r>
              <a:rPr lang="zh-CN" altLang="de-DE" dirty="0"/>
              <a:t>通常在我们这个</a:t>
            </a:r>
            <a:r>
              <a:rPr lang="de-DE" altLang="zh-CN" dirty="0"/>
              <a:t>inD</a:t>
            </a:r>
            <a:r>
              <a:rPr lang="zh-CN" altLang="de-DE" dirty="0"/>
              <a:t>和</a:t>
            </a:r>
            <a:r>
              <a:rPr lang="de-DE" altLang="zh-CN" dirty="0"/>
              <a:t>rounD</a:t>
            </a:r>
            <a:r>
              <a:rPr lang="zh-CN" altLang="de-DE" dirty="0"/>
              <a:t>的数据集中一般的</a:t>
            </a:r>
            <a:r>
              <a:rPr lang="de-DE" altLang="zh-CN" dirty="0" err="1"/>
              <a:t>vehicle</a:t>
            </a:r>
            <a:r>
              <a:rPr lang="zh-CN" altLang="de-DE" dirty="0"/>
              <a:t>都是</a:t>
            </a:r>
            <a:r>
              <a:rPr lang="de-DE" altLang="zh-CN" dirty="0"/>
              <a:t>15s</a:t>
            </a:r>
            <a:r>
              <a:rPr lang="zh-CN" altLang="de-DE" dirty="0"/>
              <a:t>左右的出现时间，即</a:t>
            </a:r>
            <a:r>
              <a:rPr lang="de-DE" altLang="zh-CN" dirty="0"/>
              <a:t>300-400frames</a:t>
            </a:r>
          </a:p>
          <a:p>
            <a:endParaRPr lang="de-DE" dirty="0"/>
          </a:p>
        </p:txBody>
      </p:sp>
    </p:spTree>
    <p:extLst>
      <p:ext uri="{BB962C8B-B14F-4D97-AF65-F5344CB8AC3E}">
        <p14:creationId xmlns:p14="http://schemas.microsoft.com/office/powerpoint/2010/main" val="88734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Data Preprocess</a:t>
            </a:r>
            <a:r>
              <a:rPr lang="zh-CN" altLang="de-DE" dirty="0"/>
              <a:t>其实虽然说是前阶段的准备工作</a:t>
            </a:r>
            <a:r>
              <a:rPr lang="de-DE" altLang="zh-CN" dirty="0"/>
              <a:t>,</a:t>
            </a:r>
            <a:r>
              <a:rPr lang="zh-CN" altLang="de-DE" dirty="0"/>
              <a:t>但其实训练数据的质量直接决定了生成数据的质量</a:t>
            </a:r>
            <a:r>
              <a:rPr lang="de-DE" altLang="zh-CN" dirty="0"/>
              <a:t>, </a:t>
            </a:r>
            <a:r>
              <a:rPr lang="zh-CN" altLang="de-DE" dirty="0"/>
              <a:t>我需要从源数据中尽可能多地获取多样的有用的数据</a:t>
            </a:r>
            <a:endParaRPr lang="de-DE" dirty="0"/>
          </a:p>
        </p:txBody>
      </p:sp>
    </p:spTree>
    <p:extLst>
      <p:ext uri="{BB962C8B-B14F-4D97-AF65-F5344CB8AC3E}">
        <p14:creationId xmlns:p14="http://schemas.microsoft.com/office/powerpoint/2010/main" val="57344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422690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ltLang="zh-CN" dirty="0"/>
              <a:t>extrem </a:t>
            </a:r>
            <a:r>
              <a:rPr lang="de-DE" altLang="zh-CN" dirty="0" err="1"/>
              <a:t>value</a:t>
            </a:r>
            <a:r>
              <a:rPr lang="zh-CN" altLang="de-DE" dirty="0"/>
              <a:t>通常我会选取小于两三倍最小的真实值来作为</a:t>
            </a:r>
            <a:r>
              <a:rPr lang="de-DE" altLang="zh-CN" dirty="0" err="1"/>
              <a:t>padding</a:t>
            </a:r>
            <a:r>
              <a:rPr lang="de-DE" altLang="zh-CN" dirty="0"/>
              <a:t> </a:t>
            </a:r>
            <a:r>
              <a:rPr lang="de-DE" altLang="zh-CN" dirty="0" err="1"/>
              <a:t>value</a:t>
            </a:r>
            <a:r>
              <a:rPr lang="zh-CN" altLang="de-DE" dirty="0"/>
              <a:t>，比如这个</a:t>
            </a:r>
            <a:r>
              <a:rPr lang="de-DE" altLang="zh-CN" dirty="0" err="1"/>
              <a:t>case</a:t>
            </a:r>
            <a:r>
              <a:rPr lang="zh-CN" altLang="de-DE" dirty="0"/>
              <a:t>我就会选取</a:t>
            </a:r>
            <a:r>
              <a:rPr lang="de-DE" altLang="zh-CN" dirty="0"/>
              <a:t>-300</a:t>
            </a:r>
          </a:p>
          <a:p>
            <a:endParaRPr lang="de-DE" dirty="0"/>
          </a:p>
          <a:p>
            <a:r>
              <a:rPr lang="zh-CN" altLang="de-DE" dirty="0"/>
              <a:t>我其实还尝试用真实值作为</a:t>
            </a:r>
            <a:r>
              <a:rPr lang="de-DE" altLang="zh-CN" dirty="0" err="1"/>
              <a:t>padding</a:t>
            </a:r>
            <a:r>
              <a:rPr lang="de-DE" altLang="zh-CN" dirty="0"/>
              <a:t> </a:t>
            </a:r>
            <a:r>
              <a:rPr lang="de-DE" altLang="zh-CN" dirty="0" err="1"/>
              <a:t>value</a:t>
            </a:r>
            <a:r>
              <a:rPr lang="zh-CN" altLang="de-DE" dirty="0"/>
              <a:t>，但反而生成的结果不好且不稳定，且最后很难分辨并排除掉这些添加的</a:t>
            </a:r>
            <a:r>
              <a:rPr lang="de-DE" altLang="zh-CN" dirty="0" err="1"/>
              <a:t>padding</a:t>
            </a:r>
            <a:r>
              <a:rPr lang="de-DE" altLang="zh-CN" dirty="0"/>
              <a:t> </a:t>
            </a:r>
            <a:r>
              <a:rPr lang="de-DE" altLang="zh-CN" dirty="0" err="1"/>
              <a:t>value</a:t>
            </a:r>
            <a:endParaRPr lang="en-US" dirty="0"/>
          </a:p>
        </p:txBody>
      </p:sp>
    </p:spTree>
    <p:extLst>
      <p:ext uri="{BB962C8B-B14F-4D97-AF65-F5344CB8AC3E}">
        <p14:creationId xmlns:p14="http://schemas.microsoft.com/office/powerpoint/2010/main" val="2267843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260600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这里对</a:t>
            </a:r>
            <a:r>
              <a:rPr lang="de-DE" altLang="zh-CN" dirty="0" err="1"/>
              <a:t>loss</a:t>
            </a:r>
            <a:r>
              <a:rPr lang="zh-CN" altLang="de-DE" dirty="0"/>
              <a:t>的可视化我是用的</a:t>
            </a:r>
            <a:r>
              <a:rPr lang="de-DE" altLang="zh-CN" dirty="0" err="1"/>
              <a:t>tensorboard</a:t>
            </a:r>
            <a:r>
              <a:rPr lang="zh-CN" altLang="de-DE" dirty="0"/>
              <a:t>工具</a:t>
            </a:r>
            <a:endParaRPr lang="de-DE" dirty="0"/>
          </a:p>
        </p:txBody>
      </p:sp>
    </p:spTree>
    <p:extLst>
      <p:ext uri="{BB962C8B-B14F-4D97-AF65-F5344CB8AC3E}">
        <p14:creationId xmlns:p14="http://schemas.microsoft.com/office/powerpoint/2010/main" val="391684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b="0" i="0" dirty="0">
                <a:solidFill>
                  <a:srgbClr val="ECECEC"/>
                </a:solidFill>
                <a:effectLst/>
                <a:highlight>
                  <a:srgbClr val="212121"/>
                </a:highlight>
                <a:latin typeface="Söhne"/>
              </a:rPr>
              <a:t>训练过程不稳定</a:t>
            </a:r>
            <a:r>
              <a:rPr lang="de-DE" altLang="zh-CN" b="0" i="0" dirty="0">
                <a:solidFill>
                  <a:srgbClr val="ECECEC"/>
                </a:solidFill>
                <a:effectLst/>
                <a:highlight>
                  <a:srgbClr val="212121"/>
                </a:highlight>
                <a:latin typeface="Söhne"/>
              </a:rPr>
              <a:t>: Discriminator</a:t>
            </a:r>
            <a:r>
              <a:rPr lang="zh-CN" altLang="de-DE" b="0" i="0" dirty="0">
                <a:solidFill>
                  <a:srgbClr val="ECECEC"/>
                </a:solidFill>
                <a:effectLst/>
                <a:highlight>
                  <a:srgbClr val="212121"/>
                </a:highlight>
                <a:latin typeface="Söhne"/>
              </a:rPr>
              <a:t>和</a:t>
            </a:r>
            <a:r>
              <a:rPr lang="de-DE" altLang="zh-CN" b="0" i="0" dirty="0">
                <a:solidFill>
                  <a:srgbClr val="ECECEC"/>
                </a:solidFill>
                <a:effectLst/>
                <a:highlight>
                  <a:srgbClr val="212121"/>
                </a:highlight>
                <a:latin typeface="Söhne"/>
              </a:rPr>
              <a:t>Generator</a:t>
            </a:r>
            <a:r>
              <a:rPr lang="zh-CN" altLang="de-DE" b="0" i="0" dirty="0">
                <a:solidFill>
                  <a:srgbClr val="ECECEC"/>
                </a:solidFill>
                <a:effectLst/>
                <a:highlight>
                  <a:srgbClr val="212121"/>
                </a:highlight>
                <a:latin typeface="Söhne"/>
              </a:rPr>
              <a:t>的损失曲线出现剧烈波动</a:t>
            </a:r>
            <a:endParaRPr lang="de-DE" altLang="zh-CN" b="0" i="0" dirty="0">
              <a:solidFill>
                <a:srgbClr val="ECECEC"/>
              </a:solidFill>
              <a:effectLst/>
              <a:highlight>
                <a:srgbClr val="212121"/>
              </a:highlight>
              <a:latin typeface="Söhne"/>
            </a:endParaRPr>
          </a:p>
          <a:p>
            <a:r>
              <a:rPr lang="de-DE" sz="1800" dirty="0">
                <a:solidFill>
                  <a:srgbClr val="ECECEC"/>
                </a:solidFill>
                <a:effectLst/>
                <a:highlight>
                  <a:srgbClr val="212121"/>
                </a:highlight>
                <a:latin typeface="Söhne"/>
              </a:rPr>
              <a:t>鉴别器（Discriminator）和生成器（Generator）的损失确实往往呈现出一种反相关关系，并且可能会出现周期性的变化。这是因为GAN的训练过程本质上是一个两个网络之间的对抗过程</a:t>
            </a:r>
          </a:p>
          <a:p>
            <a:r>
              <a:rPr lang="de-DE" sz="1800" dirty="0" err="1">
                <a:solidFill>
                  <a:srgbClr val="ECECEC"/>
                </a:solidFill>
                <a:effectLst/>
                <a:highlight>
                  <a:srgbClr val="212121"/>
                </a:highlight>
                <a:latin typeface="Söhne"/>
              </a:rPr>
              <a:t>没有单一的损失值可以直接指示GAN的最优模型。选择最优模型通常需要综合考虑生成质量、损失平衡以及训练过程的稳定性</a:t>
            </a:r>
            <a:r>
              <a:rPr lang="de-DE" sz="1800" dirty="0">
                <a:solidFill>
                  <a:srgbClr val="ECECEC"/>
                </a:solidFill>
                <a:effectLst/>
                <a:highlight>
                  <a:srgbClr val="212121"/>
                </a:highlight>
                <a:latin typeface="Söhne"/>
              </a:rPr>
              <a:t>。</a:t>
            </a:r>
            <a:endParaRPr lang="de-DE" dirty="0"/>
          </a:p>
        </p:txBody>
      </p:sp>
    </p:spTree>
    <p:extLst>
      <p:ext uri="{BB962C8B-B14F-4D97-AF65-F5344CB8AC3E}">
        <p14:creationId xmlns:p14="http://schemas.microsoft.com/office/powerpoint/2010/main" val="4571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Motivation:  </a:t>
            </a:r>
            <a:r>
              <a:rPr lang="en-US" dirty="0"/>
              <a:t>Data comes from real world, and is hard to get and sometimes not open. One workaround for this difficultly would be to create </a:t>
            </a:r>
            <a:r>
              <a:rPr lang="en-US" i="1" dirty="0"/>
              <a:t>sufficiently realistic</a:t>
            </a:r>
            <a:r>
              <a:rPr lang="en-US" dirty="0"/>
              <a:t> synthetic data. This synthetic data could then be used to reproducibly develop and train machine learning models, enabling better experiments, and ultimately better models for connected autonomous vehicles.</a:t>
            </a:r>
          </a:p>
          <a:p>
            <a:endParaRPr lang="de-DE" dirty="0"/>
          </a:p>
        </p:txBody>
      </p:sp>
    </p:spTree>
    <p:extLst>
      <p:ext uri="{BB962C8B-B14F-4D97-AF65-F5344CB8AC3E}">
        <p14:creationId xmlns:p14="http://schemas.microsoft.com/office/powerpoint/2010/main" val="267538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而这里的</a:t>
            </a:r>
            <a:r>
              <a:rPr lang="de-DE" altLang="zh-CN" dirty="0" err="1"/>
              <a:t>loss</a:t>
            </a:r>
            <a:r>
              <a:rPr lang="zh-CN" altLang="de-DE" dirty="0"/>
              <a:t>我就是自己根据记录的</a:t>
            </a:r>
            <a:r>
              <a:rPr lang="de-DE" altLang="zh-CN" dirty="0" err="1"/>
              <a:t>loss</a:t>
            </a:r>
            <a:r>
              <a:rPr lang="zh-CN" altLang="de-DE" dirty="0"/>
              <a:t>画了一张</a:t>
            </a:r>
            <a:r>
              <a:rPr lang="de-DE" altLang="zh-CN" dirty="0" err="1"/>
              <a:t>loss</a:t>
            </a:r>
            <a:r>
              <a:rPr lang="zh-CN" altLang="de-DE" dirty="0"/>
              <a:t>变化的曲线图</a:t>
            </a:r>
            <a:endParaRPr lang="de-DE" dirty="0"/>
          </a:p>
          <a:p>
            <a:r>
              <a:rPr lang="de-DE" dirty="0" err="1"/>
              <a:t>One</a:t>
            </a:r>
            <a:r>
              <a:rPr lang="de-DE" dirty="0"/>
              <a:t> </a:t>
            </a:r>
            <a:r>
              <a:rPr lang="de-DE" dirty="0" err="1"/>
              <a:t>of</a:t>
            </a:r>
            <a:r>
              <a:rPr lang="de-DE" dirty="0"/>
              <a:t> </a:t>
            </a:r>
            <a:r>
              <a:rPr lang="de-DE" dirty="0" err="1"/>
              <a:t>the</a:t>
            </a:r>
            <a:r>
              <a:rPr lang="de-DE" dirty="0"/>
              <a:t> </a:t>
            </a:r>
            <a:r>
              <a:rPr lang="de-DE" dirty="0" err="1"/>
              <a:t>differences</a:t>
            </a:r>
            <a:r>
              <a:rPr lang="de-DE" dirty="0"/>
              <a:t> </a:t>
            </a:r>
            <a:r>
              <a:rPr lang="de-DE" dirty="0" err="1"/>
              <a:t>between</a:t>
            </a:r>
            <a:r>
              <a:rPr lang="de-DE" dirty="0"/>
              <a:t> </a:t>
            </a:r>
            <a:r>
              <a:rPr lang="de-DE" dirty="0" err="1"/>
              <a:t>the</a:t>
            </a:r>
            <a:r>
              <a:rPr lang="de-DE" dirty="0"/>
              <a:t> </a:t>
            </a:r>
            <a:r>
              <a:rPr lang="de-DE" dirty="0" err="1"/>
              <a:t>training</a:t>
            </a:r>
            <a:r>
              <a:rPr lang="de-DE" dirty="0"/>
              <a:t> process </a:t>
            </a:r>
            <a:r>
              <a:rPr lang="de-DE" dirty="0" err="1"/>
              <a:t>of</a:t>
            </a:r>
            <a:r>
              <a:rPr lang="de-DE" dirty="0"/>
              <a:t> TimeGAN and Diffusion-</a:t>
            </a:r>
            <a:r>
              <a:rPr lang="de-DE" dirty="0" err="1"/>
              <a:t>ts</a:t>
            </a:r>
            <a:r>
              <a:rPr lang="de-DE" dirty="0"/>
              <a:t> </a:t>
            </a:r>
            <a:r>
              <a:rPr lang="de-DE" dirty="0" err="1"/>
              <a:t>is</a:t>
            </a:r>
            <a:r>
              <a:rPr lang="de-DE" dirty="0"/>
              <a:t> </a:t>
            </a:r>
            <a:r>
              <a:rPr lang="de-DE" dirty="0" err="1"/>
              <a:t>that</a:t>
            </a:r>
            <a:r>
              <a:rPr lang="de-DE" dirty="0"/>
              <a:t> </a:t>
            </a:r>
            <a:r>
              <a:rPr lang="de-DE" dirty="0" err="1"/>
              <a:t>There‘s</a:t>
            </a:r>
            <a:r>
              <a:rPr lang="de-DE" dirty="0"/>
              <a:t> </a:t>
            </a:r>
            <a:r>
              <a:rPr lang="de-DE" dirty="0" err="1"/>
              <a:t>only</a:t>
            </a:r>
            <a:r>
              <a:rPr lang="de-DE" dirty="0"/>
              <a:t> </a:t>
            </a:r>
            <a:r>
              <a:rPr lang="de-DE" dirty="0" err="1"/>
              <a:t>one</a:t>
            </a:r>
            <a:r>
              <a:rPr lang="de-DE" dirty="0"/>
              <a:t> Loss in Diffusion-TS, </a:t>
            </a:r>
            <a:r>
              <a:rPr lang="de-DE" dirty="0" err="1"/>
              <a:t>it‘s</a:t>
            </a:r>
            <a:r>
              <a:rPr lang="de-DE" dirty="0"/>
              <a:t> easy </a:t>
            </a:r>
            <a:r>
              <a:rPr lang="de-DE" dirty="0" err="1"/>
              <a:t>to</a:t>
            </a:r>
            <a:r>
              <a:rPr lang="de-DE" dirty="0"/>
              <a:t> check </a:t>
            </a:r>
            <a:r>
              <a:rPr lang="de-DE" dirty="0" err="1"/>
              <a:t>when</a:t>
            </a:r>
            <a:r>
              <a:rPr lang="de-DE" dirty="0"/>
              <a:t> </a:t>
            </a:r>
            <a:r>
              <a:rPr lang="de-DE" dirty="0" err="1"/>
              <a:t>the</a:t>
            </a:r>
            <a:r>
              <a:rPr lang="de-DE" dirty="0"/>
              <a:t> </a:t>
            </a:r>
            <a:r>
              <a:rPr lang="de-DE" dirty="0" err="1"/>
              <a:t>training</a:t>
            </a:r>
            <a:r>
              <a:rPr lang="de-DE" dirty="0"/>
              <a:t> </a:t>
            </a:r>
            <a:r>
              <a:rPr lang="de-DE" dirty="0" err="1"/>
              <a:t>has</a:t>
            </a:r>
            <a:r>
              <a:rPr lang="de-DE" dirty="0"/>
              <a:t> </a:t>
            </a:r>
            <a:r>
              <a:rPr lang="de-DE" dirty="0" err="1"/>
              <a:t>converged</a:t>
            </a:r>
            <a:r>
              <a:rPr lang="de-DE" dirty="0"/>
              <a:t> and </a:t>
            </a:r>
            <a:r>
              <a:rPr lang="de-DE" dirty="0" err="1"/>
              <a:t>we</a:t>
            </a:r>
            <a:r>
              <a:rPr lang="de-DE" dirty="0"/>
              <a:t> </a:t>
            </a:r>
            <a:r>
              <a:rPr lang="de-DE" dirty="0" err="1"/>
              <a:t>can</a:t>
            </a:r>
            <a:r>
              <a:rPr lang="de-DE" dirty="0"/>
              <a:t> </a:t>
            </a:r>
            <a:r>
              <a:rPr lang="de-DE" dirty="0" err="1"/>
              <a:t>stop</a:t>
            </a:r>
            <a:r>
              <a:rPr lang="de-DE" dirty="0"/>
              <a:t> </a:t>
            </a:r>
            <a:r>
              <a:rPr lang="de-DE" dirty="0" err="1"/>
              <a:t>the</a:t>
            </a:r>
            <a:r>
              <a:rPr lang="de-DE" dirty="0"/>
              <a:t> </a:t>
            </a:r>
            <a:r>
              <a:rPr lang="de-DE" dirty="0" err="1"/>
              <a:t>training</a:t>
            </a:r>
            <a:r>
              <a:rPr lang="de-DE" dirty="0"/>
              <a:t> process. But </a:t>
            </a:r>
            <a:r>
              <a:rPr lang="de-DE" dirty="0" err="1"/>
              <a:t>for</a:t>
            </a:r>
            <a:r>
              <a:rPr lang="de-DE" dirty="0"/>
              <a:t> </a:t>
            </a:r>
            <a:r>
              <a:rPr lang="de-DE" dirty="0" err="1"/>
              <a:t>the</a:t>
            </a:r>
            <a:r>
              <a:rPr lang="de-DE" dirty="0"/>
              <a:t> TimeGAN, </a:t>
            </a:r>
            <a:r>
              <a:rPr lang="de-DE" dirty="0" err="1"/>
              <a:t>there‘re</a:t>
            </a:r>
            <a:r>
              <a:rPr lang="de-DE" dirty="0"/>
              <a:t> different </a:t>
            </a:r>
            <a:r>
              <a:rPr lang="de-DE" dirty="0" err="1"/>
              <a:t>losses</a:t>
            </a:r>
            <a:r>
              <a:rPr lang="de-DE" dirty="0"/>
              <a:t>. And </a:t>
            </a:r>
            <a:r>
              <a:rPr lang="de-DE" dirty="0" err="1"/>
              <a:t>Especially</a:t>
            </a:r>
            <a:r>
              <a:rPr lang="de-DE" dirty="0"/>
              <a:t> </a:t>
            </a:r>
            <a:r>
              <a:rPr lang="de-DE" dirty="0" err="1"/>
              <a:t>the</a:t>
            </a:r>
            <a:r>
              <a:rPr lang="de-DE" dirty="0"/>
              <a:t> </a:t>
            </a:r>
            <a:r>
              <a:rPr lang="de-DE" dirty="0" err="1"/>
              <a:t>loss</a:t>
            </a:r>
            <a:r>
              <a:rPr lang="de-DE" dirty="0"/>
              <a:t> </a:t>
            </a:r>
            <a:r>
              <a:rPr lang="de-DE" dirty="0" err="1"/>
              <a:t>between</a:t>
            </a:r>
            <a:r>
              <a:rPr lang="de-DE" dirty="0"/>
              <a:t> </a:t>
            </a:r>
            <a:r>
              <a:rPr lang="de-DE" dirty="0" err="1"/>
              <a:t>generator</a:t>
            </a:r>
            <a:endParaRPr lang="de-DE" dirty="0"/>
          </a:p>
          <a:p>
            <a:endParaRPr lang="de-DE" dirty="0"/>
          </a:p>
          <a:p>
            <a:endParaRPr lang="de-DE" dirty="0"/>
          </a:p>
          <a:p>
            <a:r>
              <a:rPr lang="zh-CN" altLang="de-DE" dirty="0"/>
              <a:t>提一嘴 </a:t>
            </a:r>
            <a:r>
              <a:rPr lang="de-DE" altLang="zh-CN" dirty="0" err="1"/>
              <a:t>diffusion-ts</a:t>
            </a:r>
            <a:r>
              <a:rPr lang="zh-CN" altLang="de-DE" dirty="0"/>
              <a:t>比起</a:t>
            </a:r>
            <a:r>
              <a:rPr lang="de-DE" altLang="zh-CN" dirty="0" err="1"/>
              <a:t>timeGAN</a:t>
            </a:r>
            <a:r>
              <a:rPr lang="zh-CN" altLang="de-DE" dirty="0"/>
              <a:t>更快收敛</a:t>
            </a:r>
            <a:r>
              <a:rPr lang="de-DE" altLang="zh-CN" dirty="0"/>
              <a:t>, </a:t>
            </a:r>
            <a:r>
              <a:rPr lang="zh-CN" altLang="de-DE" dirty="0"/>
              <a:t>大概训练时间就是五个小时</a:t>
            </a:r>
            <a:endParaRPr lang="de-DE" dirty="0"/>
          </a:p>
          <a:p>
            <a:r>
              <a:rPr lang="zh-CN" altLang="de-DE" dirty="0"/>
              <a:t>格式</a:t>
            </a:r>
            <a:endParaRPr lang="de-DE" altLang="zh-CN" dirty="0"/>
          </a:p>
          <a:p>
            <a:r>
              <a:rPr lang="zh-CN" altLang="de-DE" dirty="0"/>
              <a:t>这边</a:t>
            </a:r>
            <a:r>
              <a:rPr lang="de-DE" altLang="zh-CN" dirty="0" err="1"/>
              <a:t>diffusion-ts</a:t>
            </a:r>
            <a:r>
              <a:rPr lang="zh-CN" altLang="de-DE" dirty="0"/>
              <a:t>的</a:t>
            </a:r>
            <a:r>
              <a:rPr lang="de-DE" altLang="zh-CN" dirty="0" err="1"/>
              <a:t>loss</a:t>
            </a:r>
            <a:r>
              <a:rPr lang="zh-CN" altLang="de-DE" dirty="0"/>
              <a:t>就和</a:t>
            </a:r>
            <a:r>
              <a:rPr lang="de-DE" altLang="zh-CN" dirty="0" err="1"/>
              <a:t>diffusion</a:t>
            </a:r>
            <a:endParaRPr lang="de-DE" altLang="zh-CN" dirty="0"/>
          </a:p>
          <a:p>
            <a:endParaRPr lang="de-DE" dirty="0"/>
          </a:p>
        </p:txBody>
      </p:sp>
    </p:spTree>
    <p:extLst>
      <p:ext uri="{BB962C8B-B14F-4D97-AF65-F5344CB8AC3E}">
        <p14:creationId xmlns:p14="http://schemas.microsoft.com/office/powerpoint/2010/main" val="627719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sz="1800" dirty="0">
                <a:effectLst/>
                <a:latin typeface="Calibri" panose="020F0502020204030204" pitchFamily="34" charset="0"/>
              </a:rPr>
              <a:t>To assess the quality of generated data, we observe three desiderata: (1) diversity—samples should be distributed to cover the real data; (2) fidelity—samples should be indistinguishable from the real data; and (3) usefulness—samples should be just as useful as the real data when used for the same predictive purposes (i.e. train-on-synthetic, test-on-real).</a:t>
            </a:r>
            <a:r>
              <a:rPr lang="en-US" sz="1800" dirty="0">
                <a:effectLst/>
                <a:latin typeface="Calibri" panose="020F0502020204030204" pitchFamily="34" charset="0"/>
              </a:rPr>
              <a:t> </a:t>
            </a:r>
            <a:endParaRPr lang="de-DE" dirty="0"/>
          </a:p>
        </p:txBody>
      </p:sp>
    </p:spTree>
    <p:extLst>
      <p:ext uri="{BB962C8B-B14F-4D97-AF65-F5344CB8AC3E}">
        <p14:creationId xmlns:p14="http://schemas.microsoft.com/office/powerpoint/2010/main" val="3611975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这是两个在</a:t>
            </a:r>
            <a:r>
              <a:rPr lang="de-DE" altLang="zh-CN" dirty="0"/>
              <a:t>inD</a:t>
            </a:r>
            <a:r>
              <a:rPr lang="zh-CN" altLang="de-DE" dirty="0"/>
              <a:t>和</a:t>
            </a:r>
            <a:r>
              <a:rPr lang="de-DE" altLang="zh-CN" dirty="0" err="1"/>
              <a:t>rounDmap</a:t>
            </a:r>
            <a:r>
              <a:rPr lang="zh-CN" altLang="de-DE" dirty="0"/>
              <a:t>上训练出来的生成结果的可视化</a:t>
            </a:r>
            <a:endParaRPr lang="de-DE" altLang="zh-CN" dirty="0"/>
          </a:p>
          <a:p>
            <a:endParaRPr lang="de-DE" altLang="zh-CN" dirty="0"/>
          </a:p>
          <a:p>
            <a:r>
              <a:rPr lang="zh-CN" altLang="de-DE" dirty="0"/>
              <a:t>生成的数据集的大小是与训练的数据集的大小所匹配相当的</a:t>
            </a:r>
            <a:r>
              <a:rPr lang="de-DE" altLang="zh-CN" dirty="0"/>
              <a:t>, </a:t>
            </a:r>
            <a:r>
              <a:rPr lang="zh-CN" altLang="de-DE" dirty="0"/>
              <a:t>训练的数据集样本更大更多样化，那么生成的数据集也会更大更多样化。一般情况下比如我这边的训练数据集中每张地图大约都有几千到一万左右的</a:t>
            </a:r>
            <a:r>
              <a:rPr lang="de-DE" altLang="zh-CN" dirty="0"/>
              <a:t>test cases</a:t>
            </a:r>
            <a:r>
              <a:rPr lang="zh-CN" altLang="de-DE" dirty="0"/>
              <a:t>，那么生成的</a:t>
            </a:r>
            <a:r>
              <a:rPr lang="de-DE" altLang="zh-CN" dirty="0"/>
              <a:t>test cases</a:t>
            </a:r>
            <a:r>
              <a:rPr lang="zh-CN" altLang="de-DE" dirty="0"/>
              <a:t>也是有大概几千到一万左右</a:t>
            </a:r>
            <a:endParaRPr lang="de-DE" altLang="zh-CN" dirty="0"/>
          </a:p>
          <a:p>
            <a:endParaRPr lang="de-DE" dirty="0"/>
          </a:p>
          <a:p>
            <a:r>
              <a:rPr lang="de-DE" altLang="zh-CN" dirty="0"/>
              <a:t>inD</a:t>
            </a:r>
            <a:r>
              <a:rPr lang="zh-CN" altLang="de-DE" dirty="0"/>
              <a:t>有点</a:t>
            </a:r>
            <a:r>
              <a:rPr lang="de-DE" altLang="zh-CN" dirty="0" err="1"/>
              <a:t>tremble</a:t>
            </a:r>
            <a:r>
              <a:rPr lang="de-DE" altLang="zh-CN" dirty="0"/>
              <a:t>(</a:t>
            </a:r>
            <a:r>
              <a:rPr lang="zh-CN" altLang="de-DE" dirty="0"/>
              <a:t>抖动</a:t>
            </a:r>
            <a:r>
              <a:rPr lang="de-DE" altLang="zh-CN" dirty="0"/>
              <a:t>) and</a:t>
            </a:r>
            <a:r>
              <a:rPr lang="zh-CN" altLang="de-DE" dirty="0"/>
              <a:t> </a:t>
            </a:r>
            <a:r>
              <a:rPr lang="de-DE" altLang="zh-CN" dirty="0" err="1"/>
              <a:t>unstable</a:t>
            </a:r>
            <a:endParaRPr lang="de-DE" dirty="0"/>
          </a:p>
        </p:txBody>
      </p:sp>
    </p:spTree>
    <p:extLst>
      <p:ext uri="{BB962C8B-B14F-4D97-AF65-F5344CB8AC3E}">
        <p14:creationId xmlns:p14="http://schemas.microsoft.com/office/powerpoint/2010/main" val="306576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6337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在</a:t>
            </a:r>
            <a:r>
              <a:rPr lang="de-DE" altLang="zh-CN" dirty="0" err="1"/>
              <a:t>timegan</a:t>
            </a:r>
            <a:r>
              <a:rPr lang="zh-CN" altLang="de-DE" dirty="0"/>
              <a:t>上苦苦难以训练出</a:t>
            </a:r>
            <a:r>
              <a:rPr lang="de-DE" altLang="zh-CN" dirty="0" err="1"/>
              <a:t>decent</a:t>
            </a:r>
            <a:r>
              <a:rPr lang="zh-CN" altLang="de-DE" dirty="0"/>
              <a:t>的结果之后</a:t>
            </a:r>
            <a:r>
              <a:rPr lang="de-DE" altLang="zh-CN" dirty="0"/>
              <a:t>, </a:t>
            </a:r>
            <a:r>
              <a:rPr lang="zh-CN" altLang="de-DE" dirty="0"/>
              <a:t>并且在初步比较了</a:t>
            </a:r>
            <a:r>
              <a:rPr lang="de-DE" altLang="zh-CN" dirty="0" err="1"/>
              <a:t>timeGAN</a:t>
            </a:r>
            <a:r>
              <a:rPr lang="zh-CN" altLang="de-DE" dirty="0"/>
              <a:t>和</a:t>
            </a:r>
            <a:r>
              <a:rPr lang="de-DE" altLang="zh-CN" dirty="0"/>
              <a:t>Diffusion TS</a:t>
            </a:r>
            <a:r>
              <a:rPr lang="zh-CN" altLang="de-DE" dirty="0"/>
              <a:t>之后</a:t>
            </a:r>
            <a:r>
              <a:rPr lang="de-DE" altLang="zh-CN" dirty="0"/>
              <a:t>, </a:t>
            </a:r>
            <a:r>
              <a:rPr lang="zh-CN" altLang="de-DE" dirty="0"/>
              <a:t>我就主要将精力放在了对</a:t>
            </a:r>
            <a:r>
              <a:rPr lang="de-DE" altLang="zh-CN" dirty="0"/>
              <a:t>Diffusion-</a:t>
            </a:r>
            <a:r>
              <a:rPr lang="de-DE" altLang="zh-CN" dirty="0" err="1"/>
              <a:t>ts</a:t>
            </a:r>
            <a:r>
              <a:rPr lang="zh-CN" altLang="de-DE" dirty="0"/>
              <a:t>的训练上了。我用</a:t>
            </a:r>
            <a:r>
              <a:rPr lang="de-DE" altLang="zh-CN" dirty="0"/>
              <a:t>Diffusion-</a:t>
            </a:r>
            <a:r>
              <a:rPr lang="de-DE" altLang="zh-CN" dirty="0" err="1"/>
              <a:t>ts</a:t>
            </a:r>
            <a:r>
              <a:rPr lang="zh-CN" altLang="de-DE" dirty="0"/>
              <a:t>上测试了多个</a:t>
            </a:r>
            <a:r>
              <a:rPr lang="de-DE" altLang="zh-CN" dirty="0"/>
              <a:t>inD</a:t>
            </a:r>
            <a:r>
              <a:rPr lang="zh-CN" altLang="de-DE" dirty="0"/>
              <a:t>和</a:t>
            </a:r>
            <a:r>
              <a:rPr lang="de-DE" altLang="zh-CN" dirty="0"/>
              <a:t>rounD</a:t>
            </a:r>
            <a:r>
              <a:rPr lang="zh-CN" altLang="de-DE" dirty="0"/>
              <a:t>，以及也在</a:t>
            </a:r>
            <a:r>
              <a:rPr lang="de-DE" altLang="zh-CN" dirty="0"/>
              <a:t>exiD</a:t>
            </a:r>
            <a:r>
              <a:rPr lang="zh-CN" altLang="de-DE" dirty="0"/>
              <a:t>上测试了一些，并直接把</a:t>
            </a:r>
            <a:r>
              <a:rPr lang="de-DE" altLang="zh-CN" dirty="0" err="1"/>
              <a:t>testcases</a:t>
            </a:r>
            <a:r>
              <a:rPr lang="zh-CN" altLang="de-DE" dirty="0"/>
              <a:t>扩大到了</a:t>
            </a:r>
            <a:r>
              <a:rPr lang="de-DE" altLang="zh-CN" dirty="0"/>
              <a:t>20s</a:t>
            </a:r>
            <a:r>
              <a:rPr lang="zh-CN" altLang="de-DE" dirty="0"/>
              <a:t>（</a:t>
            </a:r>
            <a:r>
              <a:rPr lang="de-DE" altLang="zh-CN" dirty="0"/>
              <a:t>500</a:t>
            </a:r>
            <a:r>
              <a:rPr lang="zh-CN" altLang="de-DE" dirty="0"/>
              <a:t> </a:t>
            </a:r>
            <a:r>
              <a:rPr lang="de-DE" altLang="zh-CN" dirty="0"/>
              <a:t>time </a:t>
            </a:r>
            <a:r>
              <a:rPr lang="de-DE" altLang="zh-CN" dirty="0" err="1"/>
              <a:t>frames</a:t>
            </a:r>
            <a:r>
              <a:rPr lang="zh-CN" altLang="de-DE" dirty="0"/>
              <a:t>）</a:t>
            </a:r>
            <a:endParaRPr lang="de-DE" altLang="zh-CN" dirty="0"/>
          </a:p>
        </p:txBody>
      </p:sp>
    </p:spTree>
    <p:extLst>
      <p:ext uri="{BB962C8B-B14F-4D97-AF65-F5344CB8AC3E}">
        <p14:creationId xmlns:p14="http://schemas.microsoft.com/office/powerpoint/2010/main" val="97902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首先</a:t>
            </a:r>
            <a:r>
              <a:rPr lang="de-DE" altLang="zh-CN" dirty="0" err="1"/>
              <a:t>generator</a:t>
            </a:r>
            <a:r>
              <a:rPr lang="de-DE" altLang="zh-CN" dirty="0"/>
              <a:t> </a:t>
            </a:r>
            <a:r>
              <a:rPr lang="de-DE" altLang="zh-CN" dirty="0" err="1"/>
              <a:t>models</a:t>
            </a:r>
            <a:r>
              <a:rPr lang="zh-CN" altLang="de-DE" dirty="0"/>
              <a:t>生成的数据是和训练数据量相当的，这样我们也能判断生成的数据是不是如训练数据一样多样化。</a:t>
            </a:r>
            <a:endParaRPr lang="de-DE" altLang="zh-CN" dirty="0"/>
          </a:p>
          <a:p>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err="1"/>
              <a:t>For</a:t>
            </a:r>
            <a:r>
              <a:rPr lang="zh-CN" altLang="de-DE" dirty="0"/>
              <a:t> </a:t>
            </a:r>
            <a:r>
              <a:rPr lang="de-DE" altLang="zh-CN" dirty="0" err="1"/>
              <a:t>visualization</a:t>
            </a:r>
            <a:r>
              <a:rPr lang="de-DE" altLang="zh-CN" dirty="0"/>
              <a:t> </a:t>
            </a:r>
            <a:r>
              <a:rPr lang="de-DE" altLang="zh-CN" dirty="0" err="1"/>
              <a:t>of</a:t>
            </a:r>
            <a:r>
              <a:rPr lang="de-DE" altLang="zh-CN" dirty="0"/>
              <a:t> </a:t>
            </a:r>
            <a:r>
              <a:rPr lang="de-DE" altLang="zh-CN" dirty="0" err="1"/>
              <a:t>the</a:t>
            </a:r>
            <a:r>
              <a:rPr lang="zh-CN" altLang="de-DE" dirty="0"/>
              <a:t> </a:t>
            </a:r>
            <a:r>
              <a:rPr lang="de-DE" i="0" dirty="0" err="1">
                <a:solidFill>
                  <a:srgbClr val="202122"/>
                </a:solidFill>
                <a:effectLst/>
                <a:highlight>
                  <a:srgbClr val="FFFFFF"/>
                </a:highlight>
                <a:latin typeface="Arial" panose="020B0604020202020204" pitchFamily="34" charset="0"/>
              </a:rPr>
              <a:t>Principal</a:t>
            </a:r>
            <a:r>
              <a:rPr lang="de-DE" i="0" dirty="0">
                <a:solidFill>
                  <a:srgbClr val="202122"/>
                </a:solidFill>
                <a:effectLst/>
                <a:highlight>
                  <a:srgbClr val="FFFFFF"/>
                </a:highlight>
                <a:latin typeface="Arial" panose="020B0604020202020204" pitchFamily="34" charset="0"/>
              </a:rPr>
              <a:t> </a:t>
            </a:r>
            <a:r>
              <a:rPr lang="de-DE" i="0" dirty="0" err="1">
                <a:solidFill>
                  <a:srgbClr val="202122"/>
                </a:solidFill>
                <a:effectLst/>
                <a:highlight>
                  <a:srgbClr val="FFFFFF"/>
                </a:highlight>
                <a:latin typeface="Arial" panose="020B0604020202020204" pitchFamily="34" charset="0"/>
              </a:rPr>
              <a:t>component</a:t>
            </a:r>
            <a:r>
              <a:rPr lang="de-DE" i="0" dirty="0">
                <a:solidFill>
                  <a:srgbClr val="202122"/>
                </a:solidFill>
                <a:effectLst/>
                <a:highlight>
                  <a:srgbClr val="FFFFFF"/>
                </a:highlight>
                <a:latin typeface="Arial" panose="020B0604020202020204" pitchFamily="34" charset="0"/>
              </a:rPr>
              <a:t> </a:t>
            </a:r>
            <a:r>
              <a:rPr lang="de-DE" i="0" dirty="0" err="1">
                <a:solidFill>
                  <a:srgbClr val="202122"/>
                </a:solidFill>
                <a:effectLst/>
                <a:highlight>
                  <a:srgbClr val="FFFFFF"/>
                </a:highlight>
                <a:latin typeface="Arial" panose="020B0604020202020204" pitchFamily="34" charset="0"/>
              </a:rPr>
              <a:t>analysis</a:t>
            </a:r>
            <a:r>
              <a:rPr lang="zh-CN" altLang="de-DE" dirty="0"/>
              <a:t>，</a:t>
            </a:r>
            <a:r>
              <a:rPr lang="de-DE" altLang="zh-CN" dirty="0"/>
              <a:t>I r</a:t>
            </a:r>
            <a:r>
              <a:rPr lang="en-US" altLang="zh-CN" dirty="0" err="1"/>
              <a:t>etain</a:t>
            </a:r>
            <a:r>
              <a:rPr lang="en-US" altLang="zh-CN" dirty="0"/>
              <a:t> the two most dominant components also means that the data will be reduced from the original high-dimensional space to a two-dimensional space, </a:t>
            </a:r>
            <a:endParaRPr lang="de-DE" dirty="0"/>
          </a:p>
          <a:p>
            <a:endParaRPr lang="de-DE" dirty="0"/>
          </a:p>
          <a:p>
            <a:r>
              <a:rPr lang="de-DE" dirty="0" err="1"/>
              <a:t>statistical</a:t>
            </a:r>
            <a:r>
              <a:rPr lang="de-DE" dirty="0"/>
              <a:t> </a:t>
            </a:r>
            <a:r>
              <a:rPr lang="de-DE" dirty="0" err="1"/>
              <a:t>method</a:t>
            </a:r>
            <a:r>
              <a:rPr lang="de-DE" dirty="0"/>
              <a:t> </a:t>
            </a:r>
            <a:r>
              <a:rPr lang="de-DE" dirty="0" err="1"/>
              <a:t>for</a:t>
            </a:r>
            <a:r>
              <a:rPr lang="de-DE" dirty="0"/>
              <a:t> </a:t>
            </a:r>
            <a:r>
              <a:rPr lang="de-DE" dirty="0" err="1"/>
              <a:t>visualizing</a:t>
            </a:r>
            <a:r>
              <a:rPr lang="de-DE" dirty="0"/>
              <a:t> high-dimensional </a:t>
            </a:r>
            <a:r>
              <a:rPr lang="de-DE" dirty="0" err="1"/>
              <a:t>data</a:t>
            </a:r>
            <a:r>
              <a:rPr lang="de-DE" dirty="0"/>
              <a:t> </a:t>
            </a:r>
            <a:r>
              <a:rPr lang="de-DE" dirty="0" err="1"/>
              <a:t>by</a:t>
            </a:r>
            <a:r>
              <a:rPr lang="de-DE" dirty="0"/>
              <a:t> </a:t>
            </a:r>
            <a:r>
              <a:rPr lang="de-DE" dirty="0" err="1"/>
              <a:t>giving</a:t>
            </a:r>
            <a:r>
              <a:rPr lang="de-DE" dirty="0"/>
              <a:t> </a:t>
            </a:r>
            <a:r>
              <a:rPr lang="de-DE" dirty="0" err="1"/>
              <a:t>each</a:t>
            </a:r>
            <a:r>
              <a:rPr lang="de-DE" dirty="0"/>
              <a:t> </a:t>
            </a:r>
            <a:r>
              <a:rPr lang="de-DE" dirty="0" err="1"/>
              <a:t>datapoint</a:t>
            </a:r>
            <a:r>
              <a:rPr lang="de-DE" dirty="0"/>
              <a:t> a </a:t>
            </a:r>
            <a:r>
              <a:rPr lang="de-DE" dirty="0" err="1"/>
              <a:t>location</a:t>
            </a:r>
            <a:r>
              <a:rPr lang="de-DE" dirty="0"/>
              <a:t> in a two </a:t>
            </a:r>
            <a:r>
              <a:rPr lang="de-DE" dirty="0" err="1"/>
              <a:t>or</a:t>
            </a:r>
            <a:r>
              <a:rPr lang="de-DE" dirty="0"/>
              <a:t> </a:t>
            </a:r>
            <a:r>
              <a:rPr lang="de-DE" dirty="0" err="1"/>
              <a:t>three</a:t>
            </a:r>
            <a:r>
              <a:rPr lang="de-DE" dirty="0"/>
              <a:t>-dimensional </a:t>
            </a:r>
            <a:r>
              <a:rPr lang="de-DE" dirty="0" err="1"/>
              <a:t>map</a:t>
            </a:r>
            <a:endParaRPr lang="de-DE" dirty="0"/>
          </a:p>
          <a:p>
            <a:r>
              <a:rPr lang="en-US" b="0" i="0" dirty="0">
                <a:solidFill>
                  <a:srgbClr val="202122"/>
                </a:solidFill>
                <a:effectLst/>
                <a:highlight>
                  <a:srgbClr val="FFFFFF"/>
                </a:highlight>
                <a:latin typeface="Arial" panose="020B0604020202020204" pitchFamily="34" charset="0"/>
              </a:rPr>
              <a:t>The t-SNE algorithm comprises two main stages. First, t-SNE constructs a </a:t>
            </a:r>
            <a:r>
              <a:rPr lang="en-US" b="0" i="0" u="none" strike="noStrike" dirty="0">
                <a:solidFill>
                  <a:srgbClr val="3366CC"/>
                </a:solidFill>
                <a:effectLst/>
                <a:highlight>
                  <a:srgbClr val="FFFFFF"/>
                </a:highlight>
                <a:latin typeface="Arial" panose="020B0604020202020204" pitchFamily="34" charset="0"/>
                <a:hlinkClick r:id="rId3" tooltip="Probability distribution"/>
              </a:rPr>
              <a:t>probability distribution</a:t>
            </a:r>
            <a:r>
              <a:rPr lang="en-US" b="0" i="0" dirty="0">
                <a:solidFill>
                  <a:srgbClr val="202122"/>
                </a:solidFill>
                <a:effectLst/>
                <a:highlight>
                  <a:srgbClr val="FFFFFF"/>
                </a:highlight>
                <a:latin typeface="Arial" panose="020B0604020202020204" pitchFamily="34" charset="0"/>
              </a:rPr>
              <a:t> over pairs of high-dimensional objects in such a way that similar objects are assigned a higher probability while dissimilar points are assigned a lower probability. Second, t-SNE defines a similar probability distribution over the points in the low-dimensional map, and it minimizes the </a:t>
            </a:r>
            <a:r>
              <a:rPr lang="en-US" b="0" i="0" u="none" strike="noStrike" dirty="0" err="1">
                <a:solidFill>
                  <a:srgbClr val="3366CC"/>
                </a:solidFill>
                <a:effectLst/>
                <a:highlight>
                  <a:srgbClr val="FFFFFF"/>
                </a:highlight>
                <a:latin typeface="Arial" panose="020B0604020202020204" pitchFamily="34" charset="0"/>
                <a:hlinkClick r:id="rId4" tooltip="Kullback–Leibler divergence"/>
              </a:rPr>
              <a:t>Kullback</a:t>
            </a:r>
            <a:r>
              <a:rPr lang="en-US" b="0" i="0" u="none" strike="noStrike" dirty="0">
                <a:solidFill>
                  <a:srgbClr val="3366CC"/>
                </a:solidFill>
                <a:effectLst/>
                <a:highlight>
                  <a:srgbClr val="FFFFFF"/>
                </a:highlight>
                <a:latin typeface="Arial" panose="020B0604020202020204" pitchFamily="34" charset="0"/>
                <a:hlinkClick r:id="rId4" tooltip="Kullback–Leibler divergence"/>
              </a:rPr>
              <a:t>–</a:t>
            </a:r>
            <a:r>
              <a:rPr lang="en-US" b="0" i="0" u="none" strike="noStrike" dirty="0" err="1">
                <a:solidFill>
                  <a:srgbClr val="3366CC"/>
                </a:solidFill>
                <a:effectLst/>
                <a:highlight>
                  <a:srgbClr val="FFFFFF"/>
                </a:highlight>
                <a:latin typeface="Arial" panose="020B0604020202020204" pitchFamily="34" charset="0"/>
                <a:hlinkClick r:id="rId4" tooltip="Kullback–Leibler divergence"/>
              </a:rPr>
              <a:t>Leibler</a:t>
            </a:r>
            <a:r>
              <a:rPr lang="en-US" b="0" i="0" u="none" strike="noStrike" dirty="0">
                <a:solidFill>
                  <a:srgbClr val="3366CC"/>
                </a:solidFill>
                <a:effectLst/>
                <a:highlight>
                  <a:srgbClr val="FFFFFF"/>
                </a:highlight>
                <a:latin typeface="Arial" panose="020B0604020202020204" pitchFamily="34" charset="0"/>
                <a:hlinkClick r:id="rId4" tooltip="Kullback–Leibler divergence"/>
              </a:rPr>
              <a:t> divergence</a:t>
            </a:r>
            <a:r>
              <a:rPr lang="en-US" b="0" i="0" dirty="0">
                <a:solidFill>
                  <a:srgbClr val="202122"/>
                </a:solidFill>
                <a:effectLst/>
                <a:highlight>
                  <a:srgbClr val="FFFFFF"/>
                </a:highlight>
                <a:latin typeface="Arial" panose="020B0604020202020204" pitchFamily="34" charset="0"/>
              </a:rPr>
              <a:t> (KL divergence) between the two distributions with respect to the locations of the points in the map.</a:t>
            </a:r>
          </a:p>
          <a:p>
            <a:endParaRPr lang="en-US" b="0" i="0" dirty="0">
              <a:solidFill>
                <a:srgbClr val="202122"/>
              </a:solidFill>
              <a:effectLst/>
              <a:highlight>
                <a:srgbClr val="FFFFFF"/>
              </a:highlight>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de-DE" b="0" i="0" dirty="0">
                <a:solidFill>
                  <a:srgbClr val="202122"/>
                </a:solidFill>
                <a:effectLst/>
                <a:highlight>
                  <a:srgbClr val="FFFFFF"/>
                </a:highlight>
                <a:latin typeface="Arial" panose="020B0604020202020204" pitchFamily="34" charset="0"/>
              </a:rPr>
              <a:t>最后是对</a:t>
            </a:r>
            <a:r>
              <a:rPr lang="en-US" dirty="0"/>
              <a:t>data distributions</a:t>
            </a:r>
            <a:r>
              <a:rPr lang="zh-CN" altLang="de-DE" dirty="0"/>
              <a:t>的直接可视化，我是将所有坐标值，包括异常值用</a:t>
            </a:r>
            <a:r>
              <a:rPr lang="de-DE" altLang="zh-CN" dirty="0" err="1"/>
              <a:t>minmax</a:t>
            </a:r>
            <a:r>
              <a:rPr lang="zh-CN" altLang="de-DE" dirty="0"/>
              <a:t>都映射到</a:t>
            </a:r>
            <a:r>
              <a:rPr lang="de-DE" altLang="zh-CN" dirty="0"/>
              <a:t>0-1</a:t>
            </a:r>
            <a:r>
              <a:rPr lang="zh-CN" altLang="de-DE" dirty="0"/>
              <a:t>之间，然后再进行训练</a:t>
            </a:r>
            <a:endParaRPr lang="de-DE"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de-DE" b="0" i="0" dirty="0">
                <a:solidFill>
                  <a:srgbClr val="ECECEC"/>
                </a:solidFill>
                <a:effectLst/>
                <a:highlight>
                  <a:srgbClr val="212121"/>
                </a:highlight>
                <a:latin typeface="Söhne"/>
              </a:rPr>
              <a:t>这些方法生成的坐标值</a:t>
            </a:r>
            <a:r>
              <a:rPr lang="de-DE" altLang="zh-CN" b="0" i="0" dirty="0">
                <a:solidFill>
                  <a:srgbClr val="ECECEC"/>
                </a:solidFill>
                <a:effectLst/>
                <a:highlight>
                  <a:srgbClr val="212121"/>
                </a:highlight>
                <a:latin typeface="Söhne"/>
              </a:rPr>
              <a:t>-5</a:t>
            </a:r>
            <a:r>
              <a:rPr lang="zh-CN" altLang="de-DE" b="0" i="0" dirty="0">
                <a:solidFill>
                  <a:srgbClr val="ECECEC"/>
                </a:solidFill>
                <a:effectLst/>
                <a:highlight>
                  <a:srgbClr val="212121"/>
                </a:highlight>
                <a:latin typeface="Söhne"/>
              </a:rPr>
              <a:t>到</a:t>
            </a:r>
            <a:r>
              <a:rPr lang="de-DE" altLang="zh-CN" b="0" i="0" dirty="0">
                <a:solidFill>
                  <a:srgbClr val="ECECEC"/>
                </a:solidFill>
                <a:effectLst/>
                <a:highlight>
                  <a:srgbClr val="212121"/>
                </a:highlight>
                <a:latin typeface="Söhne"/>
              </a:rPr>
              <a:t>5</a:t>
            </a:r>
            <a:r>
              <a:rPr lang="zh-CN" altLang="de-DE" b="0" i="0" dirty="0">
                <a:solidFill>
                  <a:srgbClr val="ECECEC"/>
                </a:solidFill>
                <a:effectLst/>
                <a:highlight>
                  <a:srgbClr val="212121"/>
                </a:highlight>
                <a:latin typeface="Söhne"/>
              </a:rPr>
              <a:t>或</a:t>
            </a:r>
            <a:r>
              <a:rPr lang="de-DE" altLang="zh-CN" b="0" i="0" dirty="0">
                <a:solidFill>
                  <a:srgbClr val="ECECEC"/>
                </a:solidFill>
                <a:effectLst/>
                <a:highlight>
                  <a:srgbClr val="212121"/>
                </a:highlight>
                <a:latin typeface="Söhne"/>
              </a:rPr>
              <a:t>-10</a:t>
            </a:r>
            <a:r>
              <a:rPr lang="zh-CN" altLang="de-DE" b="0" i="0" dirty="0">
                <a:solidFill>
                  <a:srgbClr val="ECECEC"/>
                </a:solidFill>
                <a:effectLst/>
                <a:highlight>
                  <a:srgbClr val="212121"/>
                </a:highlight>
                <a:latin typeface="Söhne"/>
              </a:rPr>
              <a:t>到</a:t>
            </a:r>
            <a:r>
              <a:rPr lang="de-DE" altLang="zh-CN" b="0" i="0" dirty="0">
                <a:solidFill>
                  <a:srgbClr val="ECECEC"/>
                </a:solidFill>
                <a:effectLst/>
                <a:highlight>
                  <a:srgbClr val="212121"/>
                </a:highlight>
                <a:latin typeface="Söhne"/>
              </a:rPr>
              <a:t>10</a:t>
            </a:r>
            <a:r>
              <a:rPr lang="zh-CN" altLang="de-DE" b="0" i="0" dirty="0">
                <a:solidFill>
                  <a:srgbClr val="ECECEC"/>
                </a:solidFill>
                <a:effectLst/>
                <a:highlight>
                  <a:srgbClr val="212121"/>
                </a:highlight>
                <a:latin typeface="Söhne"/>
              </a:rPr>
              <a:t>只是数据在新特征空间中的相对位置。这些值的绝对大小不是最重要的；更重要的是点之间的相对位置和距离，它们反映了数据的内在结构。</a:t>
            </a:r>
            <a:endParaRPr lang="en-US" dirty="0"/>
          </a:p>
          <a:p>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dirty="0"/>
          </a:p>
          <a:p>
            <a:endParaRPr lang="de-DE" dirty="0"/>
          </a:p>
          <a:p>
            <a:endParaRPr lang="de-DE" dirty="0"/>
          </a:p>
        </p:txBody>
      </p:sp>
    </p:spTree>
    <p:extLst>
      <p:ext uri="{BB962C8B-B14F-4D97-AF65-F5344CB8AC3E}">
        <p14:creationId xmlns:p14="http://schemas.microsoft.com/office/powerpoint/2010/main" val="2781935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dirty="0"/>
              <a:t>当然用</a:t>
            </a:r>
            <a:r>
              <a:rPr lang="de-DE" altLang="zh-CN" dirty="0" err="1"/>
              <a:t>diffusion-ts</a:t>
            </a:r>
            <a:r>
              <a:rPr lang="zh-CN" altLang="de-DE" dirty="0"/>
              <a:t>训练</a:t>
            </a:r>
            <a:r>
              <a:rPr lang="de-DE" altLang="zh-CN" dirty="0"/>
              <a:t>10 </a:t>
            </a:r>
            <a:r>
              <a:rPr lang="de-DE" altLang="zh-CN" dirty="0" err="1"/>
              <a:t>seconds</a:t>
            </a:r>
            <a:r>
              <a:rPr lang="de-DE" altLang="zh-CN" dirty="0"/>
              <a:t> 1 </a:t>
            </a:r>
            <a:r>
              <a:rPr lang="de-DE" altLang="zh-CN" dirty="0" err="1"/>
              <a:t>vehicle</a:t>
            </a:r>
            <a:r>
              <a:rPr lang="zh-CN" altLang="de-DE" dirty="0"/>
              <a:t>的数据就有点大材小用了</a:t>
            </a:r>
            <a:r>
              <a:rPr lang="de-DE" altLang="zh-CN" dirty="0"/>
              <a:t>,</a:t>
            </a:r>
            <a:r>
              <a:rPr lang="zh-CN" altLang="de-DE" dirty="0"/>
              <a:t>但我训练一下</a:t>
            </a:r>
            <a:r>
              <a:rPr lang="de-DE" altLang="zh-CN" dirty="0"/>
              <a:t>,</a:t>
            </a:r>
            <a:r>
              <a:rPr lang="zh-CN" altLang="de-DE" dirty="0"/>
              <a:t>用来对比一下和</a:t>
            </a:r>
            <a:r>
              <a:rPr lang="de-DE" altLang="zh-CN" dirty="0" err="1"/>
              <a:t>timeGAN</a:t>
            </a:r>
            <a:r>
              <a:rPr lang="zh-CN" altLang="de-DE" dirty="0"/>
              <a:t>的区别</a:t>
            </a:r>
            <a:endParaRPr lang="de-DE" altLang="zh-CN" dirty="0"/>
          </a:p>
          <a:p>
            <a:endParaRPr lang="de-DE" dirty="0"/>
          </a:p>
          <a:p>
            <a:r>
              <a:rPr lang="zh-CN" altLang="de-DE" dirty="0"/>
              <a:t>看一下这个数字是干嘛的</a:t>
            </a:r>
            <a:endParaRPr lang="de-DE" dirty="0"/>
          </a:p>
        </p:txBody>
      </p:sp>
    </p:spTree>
    <p:extLst>
      <p:ext uri="{BB962C8B-B14F-4D97-AF65-F5344CB8AC3E}">
        <p14:creationId xmlns:p14="http://schemas.microsoft.com/office/powerpoint/2010/main" val="4247471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50004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D</a:t>
            </a:r>
            <a:r>
              <a:rPr lang="de-DE" altLang="zh-CN" b="1" dirty="0" err="1"/>
              <a:t>iffusion</a:t>
            </a:r>
            <a:r>
              <a:rPr lang="de-DE" altLang="zh-CN" b="1" dirty="0"/>
              <a:t> </a:t>
            </a:r>
            <a:r>
              <a:rPr lang="de-DE" altLang="zh-CN" b="1" dirty="0" err="1"/>
              <a:t>vs</a:t>
            </a:r>
            <a:r>
              <a:rPr lang="de-DE" altLang="zh-CN" b="1" dirty="0"/>
              <a:t> GAN</a:t>
            </a:r>
          </a:p>
          <a:p>
            <a:endParaRPr lang="de-DE" b="1" dirty="0"/>
          </a:p>
          <a:p>
            <a:r>
              <a:rPr lang="en-US" b="1" dirty="0"/>
              <a:t>2. Stability of data generation</a:t>
            </a:r>
            <a:br>
              <a:rPr lang="en-US" b="1" dirty="0"/>
            </a:br>
            <a:endParaRPr lang="en-US" b="1" dirty="0"/>
          </a:p>
          <a:p>
            <a:r>
              <a:rPr lang="en-US" dirty="0"/>
              <a:t>Diffusion Models generate new data by continuously diffusing the data, and this generation process is relatively stable. In contrast, the generation process of GAN is relatively unstable, and problems such as pattern collapse and pattern collapsing may occur. This makes Diffusion Models more advantageous in some tasks that require stable generation of results.</a:t>
            </a:r>
            <a:br>
              <a:rPr lang="en-US" dirty="0"/>
            </a:br>
            <a:endParaRPr lang="en-US" dirty="0"/>
          </a:p>
          <a:p>
            <a:r>
              <a:rPr lang="en-US" b="1" dirty="0"/>
              <a:t>3. Solving the pattern collapse problem</a:t>
            </a:r>
            <a:br>
              <a:rPr lang="en-US" b="1" dirty="0"/>
            </a:br>
            <a:endParaRPr lang="en-US" b="1" dirty="0"/>
          </a:p>
          <a:p>
            <a:r>
              <a:rPr lang="en-US" dirty="0"/>
              <a:t>GANs often suffer from pattern collapse in the generation process, i.e., the generated data is too concentrated on certain patterns and lacks diversity. In contrast, Diffusion Models generate data through the diffusion process, which can better avoid the pattern collapse problem and generate more diverse data.</a:t>
            </a:r>
          </a:p>
          <a:p>
            <a:endParaRPr lang="de-DE" dirty="0"/>
          </a:p>
        </p:txBody>
      </p:sp>
    </p:spTree>
    <p:extLst>
      <p:ext uri="{BB962C8B-B14F-4D97-AF65-F5344CB8AC3E}">
        <p14:creationId xmlns:p14="http://schemas.microsoft.com/office/powerpoint/2010/main" val="1648766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15908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07029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Räumlichetransformation in das CPM Lab</a:t>
            </a:r>
          </a:p>
          <a:p>
            <a:r>
              <a:rPr lang="en-DE" dirty="0"/>
              <a:t>Translation</a:t>
            </a:r>
          </a:p>
          <a:p>
            <a:r>
              <a:rPr lang="en-DE" dirty="0"/>
              <a:t>Rotation</a:t>
            </a:r>
          </a:p>
          <a:p>
            <a:r>
              <a:rPr lang="en-DE" dirty="0"/>
              <a:t>Skalierung</a:t>
            </a:r>
            <a:endParaRPr lang="de-DE" dirty="0"/>
          </a:p>
          <a:p>
            <a:endParaRPr lang="de-DE" dirty="0"/>
          </a:p>
          <a:p>
            <a:r>
              <a:rPr lang="zh-CN" altLang="de-DE" dirty="0"/>
              <a:t>介绍一下</a:t>
            </a:r>
            <a:r>
              <a:rPr lang="de-DE" altLang="zh-CN" dirty="0" err="1"/>
              <a:t>data</a:t>
            </a:r>
            <a:r>
              <a:rPr lang="de-DE" altLang="zh-CN" dirty="0"/>
              <a:t> </a:t>
            </a:r>
            <a:r>
              <a:rPr lang="de-DE" altLang="zh-CN" dirty="0" err="1"/>
              <a:t>converter</a:t>
            </a:r>
            <a:r>
              <a:rPr lang="zh-CN" altLang="de-DE" dirty="0"/>
              <a:t>是干嘛的</a:t>
            </a:r>
            <a:r>
              <a:rPr lang="de-DE" altLang="zh-CN" dirty="0"/>
              <a:t>,</a:t>
            </a:r>
            <a:r>
              <a:rPr lang="zh-CN" altLang="de-DE" dirty="0"/>
              <a:t>是</a:t>
            </a:r>
            <a:r>
              <a:rPr lang="de-DE" altLang="zh-CN" dirty="0"/>
              <a:t>Simon</a:t>
            </a:r>
            <a:r>
              <a:rPr lang="zh-CN" altLang="de-DE" dirty="0"/>
              <a:t> </a:t>
            </a:r>
            <a:r>
              <a:rPr lang="de-DE" altLang="zh-CN" dirty="0"/>
              <a:t>Schafer</a:t>
            </a:r>
            <a:r>
              <a:rPr lang="zh-CN" altLang="de-DE" dirty="0"/>
              <a:t>弄的</a:t>
            </a:r>
            <a:endParaRPr lang="en-DE" dirty="0"/>
          </a:p>
        </p:txBody>
      </p:sp>
    </p:spTree>
    <p:extLst>
      <p:ext uri="{BB962C8B-B14F-4D97-AF65-F5344CB8AC3E}">
        <p14:creationId xmlns:p14="http://schemas.microsoft.com/office/powerpoint/2010/main" val="3325628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036243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dirty="0" err="1">
                <a:solidFill>
                  <a:srgbClr val="000000"/>
                </a:solidFill>
              </a:rPr>
              <a:t>every</a:t>
            </a:r>
            <a:r>
              <a:rPr lang="de-DE" altLang="zh-CN" dirty="0">
                <a:solidFill>
                  <a:srgbClr val="000000"/>
                </a:solidFill>
              </a:rPr>
              <a:t> time </a:t>
            </a:r>
            <a:r>
              <a:rPr lang="de-DE" altLang="zh-CN" dirty="0" err="1">
                <a:solidFill>
                  <a:srgbClr val="000000"/>
                </a:solidFill>
              </a:rPr>
              <a:t>the</a:t>
            </a:r>
            <a:r>
              <a:rPr lang="de-DE" altLang="zh-CN" dirty="0">
                <a:solidFill>
                  <a:srgbClr val="000000"/>
                </a:solidFill>
              </a:rPr>
              <a:t> </a:t>
            </a:r>
            <a:r>
              <a:rPr lang="de-DE" altLang="zh-CN" dirty="0" err="1">
                <a:solidFill>
                  <a:srgbClr val="000000"/>
                </a:solidFill>
              </a:rPr>
              <a:t>obstacles</a:t>
            </a:r>
            <a:r>
              <a:rPr lang="de-DE" altLang="zh-CN" dirty="0">
                <a:solidFill>
                  <a:srgbClr val="000000"/>
                </a:solidFill>
              </a:rPr>
              <a:t> </a:t>
            </a:r>
            <a:r>
              <a:rPr lang="de-DE" altLang="zh-CN" dirty="0" err="1">
                <a:solidFill>
                  <a:srgbClr val="000000"/>
                </a:solidFill>
              </a:rPr>
              <a:t>get</a:t>
            </a:r>
            <a:r>
              <a:rPr lang="de-DE" altLang="zh-CN" dirty="0">
                <a:solidFill>
                  <a:srgbClr val="000000"/>
                </a:solidFill>
              </a:rPr>
              <a:t> out </a:t>
            </a:r>
            <a:r>
              <a:rPr lang="de-DE" altLang="zh-CN" dirty="0" err="1">
                <a:solidFill>
                  <a:srgbClr val="000000"/>
                </a:solidFill>
              </a:rPr>
              <a:t>of</a:t>
            </a:r>
            <a:r>
              <a:rPr lang="de-DE" altLang="zh-CN" dirty="0">
                <a:solidFill>
                  <a:srgbClr val="000000"/>
                </a:solidFill>
              </a:rPr>
              <a:t> </a:t>
            </a:r>
            <a:r>
              <a:rPr lang="de-DE" altLang="zh-CN" dirty="0" err="1">
                <a:solidFill>
                  <a:srgbClr val="000000"/>
                </a:solidFill>
              </a:rPr>
              <a:t>the</a:t>
            </a:r>
            <a:r>
              <a:rPr lang="de-DE" altLang="zh-CN" dirty="0">
                <a:solidFill>
                  <a:srgbClr val="000000"/>
                </a:solidFill>
              </a:rPr>
              <a:t> </a:t>
            </a:r>
            <a:r>
              <a:rPr lang="de-DE" altLang="zh-CN" dirty="0" err="1">
                <a:solidFill>
                  <a:srgbClr val="000000"/>
                </a:solidFill>
              </a:rPr>
              <a:t>testing</a:t>
            </a:r>
            <a:r>
              <a:rPr lang="de-DE" altLang="zh-CN" dirty="0">
                <a:solidFill>
                  <a:srgbClr val="000000"/>
                </a:solidFill>
              </a:rPr>
              <a:t> </a:t>
            </a:r>
            <a:r>
              <a:rPr lang="de-DE" altLang="zh-CN" dirty="0" err="1">
                <a:solidFill>
                  <a:srgbClr val="000000"/>
                </a:solidFill>
              </a:rPr>
              <a:t>area</a:t>
            </a:r>
            <a:r>
              <a:rPr lang="de-DE" altLang="zh-CN" dirty="0">
                <a:solidFill>
                  <a:srgbClr val="000000"/>
                </a:solidFill>
              </a:rPr>
              <a:t>, </a:t>
            </a:r>
            <a:r>
              <a:rPr lang="de-DE" altLang="zh-CN" dirty="0" err="1">
                <a:solidFill>
                  <a:srgbClr val="000000"/>
                </a:solidFill>
              </a:rPr>
              <a:t>the</a:t>
            </a:r>
            <a:r>
              <a:rPr lang="de-DE" altLang="zh-CN" dirty="0">
                <a:solidFill>
                  <a:srgbClr val="000000"/>
                </a:solidFill>
              </a:rPr>
              <a:t> </a:t>
            </a:r>
            <a:r>
              <a:rPr lang="de-DE" altLang="zh-CN" dirty="0" err="1">
                <a:solidFill>
                  <a:srgbClr val="000000"/>
                </a:solidFill>
              </a:rPr>
              <a:t>visualization</a:t>
            </a:r>
            <a:r>
              <a:rPr lang="de-DE" altLang="zh-CN" dirty="0">
                <a:solidFill>
                  <a:srgbClr val="000000"/>
                </a:solidFill>
              </a:rPr>
              <a:t> </a:t>
            </a:r>
            <a:r>
              <a:rPr lang="de-DE" altLang="zh-CN" dirty="0" err="1">
                <a:solidFill>
                  <a:srgbClr val="000000"/>
                </a:solidFill>
              </a:rPr>
              <a:t>of</a:t>
            </a:r>
            <a:r>
              <a:rPr lang="de-DE" altLang="zh-CN" dirty="0">
                <a:solidFill>
                  <a:srgbClr val="000000"/>
                </a:solidFill>
              </a:rPr>
              <a:t> </a:t>
            </a:r>
            <a:r>
              <a:rPr lang="de-DE" altLang="zh-CN" dirty="0" err="1">
                <a:solidFill>
                  <a:srgbClr val="000000"/>
                </a:solidFill>
              </a:rPr>
              <a:t>the</a:t>
            </a:r>
            <a:r>
              <a:rPr lang="de-DE" altLang="zh-CN" dirty="0">
                <a:solidFill>
                  <a:srgbClr val="000000"/>
                </a:solidFill>
              </a:rPr>
              <a:t> </a:t>
            </a:r>
            <a:r>
              <a:rPr lang="de-DE" altLang="zh-CN" dirty="0" err="1">
                <a:solidFill>
                  <a:srgbClr val="000000"/>
                </a:solidFill>
              </a:rPr>
              <a:t>canvas</a:t>
            </a:r>
            <a:r>
              <a:rPr lang="de-DE" altLang="zh-CN" dirty="0">
                <a:solidFill>
                  <a:srgbClr val="000000"/>
                </a:solidFill>
              </a:rPr>
              <a:t> </a:t>
            </a:r>
            <a:r>
              <a:rPr lang="de-DE" altLang="zh-CN" dirty="0" err="1">
                <a:solidFill>
                  <a:srgbClr val="000000"/>
                </a:solidFill>
              </a:rPr>
              <a:t>would</a:t>
            </a:r>
            <a:r>
              <a:rPr lang="de-DE" altLang="zh-CN" dirty="0">
                <a:solidFill>
                  <a:srgbClr val="000000"/>
                </a:solidFill>
              </a:rPr>
              <a:t> </a:t>
            </a:r>
            <a:r>
              <a:rPr lang="de-DE" altLang="zh-CN" dirty="0" err="1">
                <a:solidFill>
                  <a:srgbClr val="000000"/>
                </a:solidFill>
              </a:rPr>
              <a:t>be</a:t>
            </a:r>
            <a:r>
              <a:rPr lang="de-DE" altLang="zh-CN" dirty="0">
                <a:solidFill>
                  <a:srgbClr val="000000"/>
                </a:solidFill>
              </a:rPr>
              <a:t> stuck </a:t>
            </a:r>
            <a:endParaRPr lang="de-DE" dirty="0"/>
          </a:p>
        </p:txBody>
      </p:sp>
    </p:spTree>
    <p:extLst>
      <p:ext uri="{BB962C8B-B14F-4D97-AF65-F5344CB8AC3E}">
        <p14:creationId xmlns:p14="http://schemas.microsoft.com/office/powerpoint/2010/main" val="341280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Since the current testcase is more focused on multiple vehicle interactions, I'm now training different test cases based on maps, and only learning the position coordinates from the training data, which implicitly includes information such as speed and direction, but certainly not as good as learning them directly. Because of this at the moment my test cases don't have particularly good information about the speed and direction of the vehicles. After that, you can gather all the data from the maps together to learn the speed and direction information common to vehicles, and you should be able to learn a pretty good driving paradigm for a single vehicle.</a:t>
            </a:r>
          </a:p>
          <a:p>
            <a:endParaRPr lang="en-US" dirty="0"/>
          </a:p>
          <a:p>
            <a:pPr>
              <a:buFont typeface="+mj-lt"/>
              <a:buAutoNum type="arabicPeriod"/>
            </a:pPr>
            <a:r>
              <a:rPr lang="en-US" dirty="0"/>
              <a:t>Now is for each map to learn the map on the car trajectory</a:t>
            </a:r>
            <a:br>
              <a:rPr lang="en-US" dirty="0"/>
            </a:br>
            <a:endParaRPr lang="en-US" dirty="0"/>
          </a:p>
          <a:p>
            <a:pPr>
              <a:buFont typeface="+mj-lt"/>
              <a:buAutoNum type="arabicPeriod"/>
            </a:pPr>
            <a:r>
              <a:rPr lang="en-US" dirty="0"/>
              <a:t>just like a large language model first trains a big generic model, and then finetuning on downstream tasks.</a:t>
            </a:r>
          </a:p>
          <a:p>
            <a:endParaRPr lang="de-DE" dirty="0"/>
          </a:p>
        </p:txBody>
      </p:sp>
    </p:spTree>
    <p:extLst>
      <p:ext uri="{BB962C8B-B14F-4D97-AF65-F5344CB8AC3E}">
        <p14:creationId xmlns:p14="http://schemas.microsoft.com/office/powerpoint/2010/main" val="4119481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311848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64466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a:t>
            </a:r>
          </a:p>
        </p:txBody>
      </p:sp>
    </p:spTree>
    <p:extLst>
      <p:ext uri="{BB962C8B-B14F-4D97-AF65-F5344CB8AC3E}">
        <p14:creationId xmlns:p14="http://schemas.microsoft.com/office/powerpoint/2010/main" val="208342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Loss</a:t>
            </a:r>
          </a:p>
          <a:p>
            <a:endParaRPr lang="de-DE" dirty="0"/>
          </a:p>
          <a:p>
            <a:r>
              <a:rPr lang="zh-CN" altLang="de-DE" dirty="0"/>
              <a:t>可能不需要</a:t>
            </a:r>
            <a:r>
              <a:rPr lang="de-DE" altLang="zh-CN" dirty="0" err="1"/>
              <a:t>parameters</a:t>
            </a:r>
            <a:endParaRPr lang="de-DE" altLang="zh-CN" dirty="0"/>
          </a:p>
          <a:p>
            <a:endParaRPr lang="de-DE" dirty="0"/>
          </a:p>
          <a:p>
            <a:r>
              <a:rPr lang="de-DE" dirty="0" err="1"/>
              <a:t>backup</a:t>
            </a:r>
            <a:r>
              <a:rPr lang="de-DE" dirty="0"/>
              <a:t> </a:t>
            </a:r>
            <a:r>
              <a:rPr lang="de-DE" dirty="0" err="1"/>
              <a:t>slides</a:t>
            </a:r>
            <a:endParaRPr lang="de-DE" dirty="0"/>
          </a:p>
        </p:txBody>
      </p:sp>
    </p:spTree>
    <p:extLst>
      <p:ext uri="{BB962C8B-B14F-4D97-AF65-F5344CB8AC3E}">
        <p14:creationId xmlns:p14="http://schemas.microsoft.com/office/powerpoint/2010/main" val="3919957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zh-CN" altLang="de-DE" dirty="0"/>
              <a:t>可以画个图</a:t>
            </a:r>
            <a:r>
              <a:rPr lang="de-DE" altLang="zh-CN" dirty="0"/>
              <a:t>, </a:t>
            </a:r>
            <a:r>
              <a:rPr lang="de-DE" altLang="zh-CN" dirty="0" err="1"/>
              <a:t>padding</a:t>
            </a:r>
            <a:r>
              <a:rPr lang="de-DE" altLang="zh-CN" dirty="0"/>
              <a:t> </a:t>
            </a:r>
            <a:r>
              <a:rPr lang="de-DE" altLang="zh-CN" dirty="0" err="1"/>
              <a:t>value</a:t>
            </a:r>
            <a:r>
              <a:rPr lang="zh-CN" altLang="de-DE" dirty="0"/>
              <a:t>到底是干嘛用的</a:t>
            </a:r>
            <a:r>
              <a:rPr lang="de-DE" altLang="zh-CN" dirty="0"/>
              <a:t>,</a:t>
            </a:r>
            <a:r>
              <a:rPr lang="zh-CN" altLang="de-DE" dirty="0"/>
              <a:t>对于</a:t>
            </a:r>
            <a:r>
              <a:rPr lang="de-DE" altLang="zh-CN" dirty="0" err="1"/>
              <a:t>normalization</a:t>
            </a:r>
            <a:r>
              <a:rPr lang="zh-CN" altLang="de-DE" dirty="0"/>
              <a:t>的影响</a:t>
            </a:r>
            <a:endParaRPr lang="de-DE" dirty="0"/>
          </a:p>
          <a:p>
            <a:pPr marL="0" indent="0">
              <a:buNone/>
            </a:pPr>
            <a:endParaRPr lang="de-DE" dirty="0"/>
          </a:p>
          <a:p>
            <a:pPr marL="0" indent="0">
              <a:buNone/>
            </a:pPr>
            <a:endParaRPr lang="de-DE" dirty="0"/>
          </a:p>
          <a:p>
            <a:pPr marL="0" indent="0">
              <a:buNone/>
            </a:pPr>
            <a:r>
              <a:rPr lang="de-DE" dirty="0"/>
              <a:t>Loss</a:t>
            </a:r>
          </a:p>
          <a:p>
            <a:endParaRPr lang="de-DE" dirty="0"/>
          </a:p>
        </p:txBody>
      </p:sp>
    </p:spTree>
    <p:extLst>
      <p:ext uri="{BB962C8B-B14F-4D97-AF65-F5344CB8AC3E}">
        <p14:creationId xmlns:p14="http://schemas.microsoft.com/office/powerpoint/2010/main" val="424938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5775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de-DE" b="0" i="0" dirty="0">
                <a:solidFill>
                  <a:srgbClr val="4D4D4D"/>
                </a:solidFill>
                <a:effectLst/>
                <a:highlight>
                  <a:srgbClr val="FFFFFF"/>
                </a:highlight>
                <a:latin typeface="-apple-system"/>
              </a:rPr>
              <a:t>利用</a:t>
            </a:r>
            <a:r>
              <a:rPr lang="de-DE" altLang="zh-CN" b="0" i="0" dirty="0">
                <a:solidFill>
                  <a:srgbClr val="4D4D4D"/>
                </a:solidFill>
                <a:effectLst/>
                <a:highlight>
                  <a:srgbClr val="FFFFFF"/>
                </a:highlight>
                <a:latin typeface="-apple-system"/>
              </a:rPr>
              <a:t>GAN</a:t>
            </a:r>
            <a:r>
              <a:rPr lang="zh-CN" altLang="de-DE" b="0" i="0" dirty="0">
                <a:solidFill>
                  <a:srgbClr val="4D4D4D"/>
                </a:solidFill>
                <a:effectLst/>
                <a:highlight>
                  <a:srgbClr val="FFFFFF"/>
                </a:highlight>
                <a:latin typeface="-apple-system"/>
              </a:rPr>
              <a:t>生成</a:t>
            </a:r>
            <a:r>
              <a:rPr lang="zh-CN" altLang="de-DE" b="1" i="0" dirty="0">
                <a:solidFill>
                  <a:srgbClr val="4D4D4D"/>
                </a:solidFill>
                <a:effectLst/>
                <a:highlight>
                  <a:srgbClr val="FFFFFF"/>
                </a:highlight>
                <a:latin typeface="-apple-system"/>
              </a:rPr>
              <a:t>合成</a:t>
            </a:r>
            <a:r>
              <a:rPr lang="zh-CN" altLang="de-DE" b="0" i="0" dirty="0">
                <a:solidFill>
                  <a:srgbClr val="4D4D4D"/>
                </a:solidFill>
                <a:effectLst/>
                <a:highlight>
                  <a:srgbClr val="FFFFFF"/>
                </a:highlight>
                <a:latin typeface="-apple-system"/>
              </a:rPr>
              <a:t>时间序列数据，所面临的挑战要大于利用</a:t>
            </a:r>
            <a:r>
              <a:rPr lang="de-DE" altLang="zh-CN" b="0" i="0" dirty="0">
                <a:solidFill>
                  <a:srgbClr val="4D4D4D"/>
                </a:solidFill>
                <a:effectLst/>
                <a:highlight>
                  <a:srgbClr val="FFFFFF"/>
                </a:highlight>
                <a:latin typeface="-apple-system"/>
              </a:rPr>
              <a:t>GAN</a:t>
            </a:r>
            <a:r>
              <a:rPr lang="zh-CN" altLang="de-DE" b="0" i="0" dirty="0">
                <a:solidFill>
                  <a:srgbClr val="4D4D4D"/>
                </a:solidFill>
                <a:effectLst/>
                <a:highlight>
                  <a:srgbClr val="FFFFFF"/>
                </a:highlight>
                <a:latin typeface="-apple-system"/>
              </a:rPr>
              <a:t>生成</a:t>
            </a:r>
            <a:r>
              <a:rPr lang="zh-CN" altLang="de-DE" b="1" i="0" dirty="0">
                <a:solidFill>
                  <a:srgbClr val="4D4D4D"/>
                </a:solidFill>
                <a:effectLst/>
                <a:highlight>
                  <a:srgbClr val="FFFFFF"/>
                </a:highlight>
                <a:latin typeface="-apple-system"/>
              </a:rPr>
              <a:t>合成</a:t>
            </a:r>
            <a:r>
              <a:rPr lang="zh-CN" altLang="de-DE" b="0" i="0" dirty="0">
                <a:solidFill>
                  <a:srgbClr val="4D4D4D"/>
                </a:solidFill>
                <a:effectLst/>
                <a:highlight>
                  <a:srgbClr val="FFFFFF"/>
                </a:highlight>
                <a:latin typeface="-apple-system"/>
              </a:rPr>
              <a:t>图片。除了学某个时间点之下的单个</a:t>
            </a:r>
            <a:r>
              <a:rPr lang="de-DE" altLang="zh-CN" b="0" i="0" dirty="0">
                <a:solidFill>
                  <a:srgbClr val="4D4D4D"/>
                </a:solidFill>
                <a:effectLst/>
                <a:highlight>
                  <a:srgbClr val="FFFFFF"/>
                </a:highlight>
                <a:latin typeface="-apple-system"/>
              </a:rPr>
              <a:t>feature</a:t>
            </a:r>
            <a:r>
              <a:rPr lang="zh-CN" altLang="de-DE" b="0" i="0" dirty="0">
                <a:solidFill>
                  <a:srgbClr val="4D4D4D"/>
                </a:solidFill>
                <a:effectLst/>
                <a:highlight>
                  <a:srgbClr val="FFFFFF"/>
                </a:highlight>
                <a:latin typeface="-apple-system"/>
              </a:rPr>
              <a:t>的分布</a:t>
            </a:r>
            <a:r>
              <a:rPr lang="de-DE" altLang="zh-CN" b="0" i="0" dirty="0">
                <a:solidFill>
                  <a:srgbClr val="4D4D4D"/>
                </a:solidFill>
                <a:effectLst/>
                <a:highlight>
                  <a:srgbClr val="FFFFFF"/>
                </a:highlight>
                <a:latin typeface="-apple-system"/>
              </a:rPr>
              <a:t>,</a:t>
            </a:r>
            <a:r>
              <a:rPr lang="zh-CN" altLang="de-DE" b="0" i="0" dirty="0">
                <a:solidFill>
                  <a:srgbClr val="4D4D4D"/>
                </a:solidFill>
                <a:effectLst/>
                <a:highlight>
                  <a:srgbClr val="FFFFFF"/>
                </a:highlight>
                <a:latin typeface="-apple-system"/>
              </a:rPr>
              <a:t>还要学各个</a:t>
            </a:r>
            <a:r>
              <a:rPr lang="de-DE" altLang="zh-CN" b="0" i="0" dirty="0">
                <a:solidFill>
                  <a:srgbClr val="4D4D4D"/>
                </a:solidFill>
                <a:effectLst/>
                <a:highlight>
                  <a:srgbClr val="FFFFFF"/>
                </a:highlight>
                <a:latin typeface="-apple-system"/>
              </a:rPr>
              <a:t>feature</a:t>
            </a:r>
            <a:r>
              <a:rPr lang="zh-CN" altLang="de-DE" b="0" i="0" dirty="0">
                <a:solidFill>
                  <a:srgbClr val="4D4D4D"/>
                </a:solidFill>
                <a:effectLst/>
                <a:highlight>
                  <a:srgbClr val="FFFFFF"/>
                </a:highlight>
                <a:latin typeface="-apple-system"/>
              </a:rPr>
              <a:t>之间的关系。</a:t>
            </a:r>
            <a:endParaRPr lang="de-DE" b="0" i="0" dirty="0">
              <a:solidFill>
                <a:srgbClr val="4D4D4D"/>
              </a:solidFill>
              <a:effectLst/>
              <a:highlight>
                <a:srgbClr val="FFFFFF"/>
              </a:highlight>
              <a:latin typeface="-apple-system"/>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de-DE" sz="1800" dirty="0">
                <a:effectLst/>
                <a:latin typeface="Microsoft YaHei" panose="020B0503020204020204" pitchFamily="34" charset="-122"/>
              </a:rPr>
              <a:t>一个</a:t>
            </a:r>
            <a:r>
              <a:rPr lang="zh-CN" sz="1800" dirty="0">
                <a:effectLst/>
                <a:latin typeface="Microsoft YaHei" panose="020B0503020204020204" pitchFamily="34" charset="-122"/>
              </a:rPr>
              <a:t>与</a:t>
            </a:r>
            <a:r>
              <a:rPr lang="en-US" sz="1800" dirty="0">
                <a:effectLst/>
                <a:latin typeface="Calibri" panose="020F0502020204030204" pitchFamily="34" charset="0"/>
              </a:rPr>
              <a:t>image</a:t>
            </a:r>
            <a:r>
              <a:rPr lang="zh-CN" altLang="de-DE" sz="1800" dirty="0">
                <a:effectLst/>
                <a:latin typeface="Calibri" panose="020F0502020204030204" pitchFamily="34" charset="0"/>
              </a:rPr>
              <a:t>很大</a:t>
            </a:r>
            <a:r>
              <a:rPr lang="zh-CN" sz="1800" dirty="0">
                <a:effectLst/>
                <a:latin typeface="Microsoft YaHei" panose="020B0503020204020204" pitchFamily="34" charset="-122"/>
              </a:rPr>
              <a:t>的差别是尺寸不是固定的</a:t>
            </a:r>
            <a:r>
              <a:rPr lang="en-US" sz="1800" dirty="0">
                <a:effectLst/>
                <a:latin typeface="Calibri" panose="020F0502020204030204" pitchFamily="34" charset="0"/>
              </a:rPr>
              <a:t>(</a:t>
            </a:r>
            <a:r>
              <a:rPr lang="zh-CN" sz="1800" dirty="0">
                <a:effectLst/>
                <a:latin typeface="Microsoft YaHei" panose="020B0503020204020204" pitchFamily="34" charset="-122"/>
              </a:rPr>
              <a:t>每个</a:t>
            </a:r>
            <a:r>
              <a:rPr lang="en-US" sz="1800" dirty="0">
                <a:effectLst/>
                <a:latin typeface="Calibri" panose="020F0502020204030204" pitchFamily="34" charset="0"/>
              </a:rPr>
              <a:t>case </a:t>
            </a:r>
            <a:r>
              <a:rPr lang="zh-CN" sz="1800" dirty="0">
                <a:effectLst/>
                <a:latin typeface="Microsoft YaHei" panose="020B0503020204020204" pitchFamily="34" charset="-122"/>
              </a:rPr>
              <a:t>车的数量不一样</a:t>
            </a:r>
            <a:r>
              <a:rPr lang="en-US" sz="1800" dirty="0">
                <a:effectLst/>
                <a:latin typeface="Calibri" panose="020F0502020204030204" pitchFamily="34" charset="0"/>
              </a:rPr>
              <a:t> </a:t>
            </a:r>
            <a:r>
              <a:rPr lang="zh-CN" sz="1800" dirty="0">
                <a:effectLst/>
                <a:latin typeface="Microsoft YaHei" panose="020B0503020204020204" pitchFamily="34" charset="-122"/>
              </a:rPr>
              <a:t>每辆车出现在</a:t>
            </a:r>
            <a:r>
              <a:rPr lang="en-US" sz="1800" dirty="0">
                <a:effectLst/>
                <a:latin typeface="Calibri" panose="020F0502020204030204" pitchFamily="34" charset="0"/>
              </a:rPr>
              <a:t>case</a:t>
            </a:r>
            <a:r>
              <a:rPr lang="zh-CN" sz="1800" dirty="0">
                <a:effectLst/>
                <a:latin typeface="Microsoft YaHei" panose="020B0503020204020204" pitchFamily="34" charset="-122"/>
              </a:rPr>
              <a:t>中的</a:t>
            </a:r>
            <a:r>
              <a:rPr lang="en-US" sz="1800" dirty="0">
                <a:effectLst/>
                <a:latin typeface="Calibri" panose="020F0502020204030204" pitchFamily="34" charset="0"/>
              </a:rPr>
              <a:t>frame</a:t>
            </a:r>
            <a:r>
              <a:rPr lang="zh-CN" sz="1800" dirty="0">
                <a:effectLst/>
                <a:latin typeface="Microsoft YaHei" panose="020B0503020204020204" pitchFamily="34" charset="-122"/>
              </a:rPr>
              <a:t>也不一样</a:t>
            </a:r>
            <a:r>
              <a:rPr lang="en-US" sz="1800" dirty="0">
                <a:effectLst/>
                <a:latin typeface="Calibri" panose="020F0502020204030204" pitchFamily="34" charset="0"/>
              </a:rPr>
              <a:t>)</a:t>
            </a:r>
            <a:endParaRPr lang="de-DE" sz="1800" dirty="0">
              <a:effectLst/>
              <a:latin typeface="Calibri" panose="020F0502020204030204" pitchFamily="34" charset="0"/>
            </a:endParaRPr>
          </a:p>
          <a:p>
            <a:endParaRPr lang="de-DE" dirty="0"/>
          </a:p>
          <a:p>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altLang="zh-CN" b="0" i="0" dirty="0" err="1">
                <a:solidFill>
                  <a:srgbClr val="4D4D4D"/>
                </a:solidFill>
                <a:effectLst/>
                <a:highlight>
                  <a:srgbClr val="FFFFFF"/>
                </a:highlight>
                <a:latin typeface="-apple-system"/>
              </a:rPr>
              <a:t>RecurrentGANs</a:t>
            </a:r>
            <a:r>
              <a:rPr lang="zh-CN" altLang="de-DE" b="0" i="0" dirty="0">
                <a:solidFill>
                  <a:srgbClr val="4D4D4D"/>
                </a:solidFill>
                <a:effectLst/>
                <a:highlight>
                  <a:srgbClr val="FFFFFF"/>
                </a:highlight>
                <a:latin typeface="-apple-system"/>
              </a:rPr>
              <a:t>的做法是对每个时间点的特征分布建模，相应的，其</a:t>
            </a:r>
            <a:r>
              <a:rPr lang="de-DE" altLang="zh-CN" b="0" i="0" dirty="0" err="1">
                <a:solidFill>
                  <a:srgbClr val="4D4D4D"/>
                </a:solidFill>
                <a:effectLst/>
                <a:highlight>
                  <a:srgbClr val="FFFFFF"/>
                </a:highlight>
                <a:latin typeface="-apple-system"/>
              </a:rPr>
              <a:t>loss</a:t>
            </a:r>
            <a:r>
              <a:rPr lang="zh-CN" altLang="de-DE" b="0" i="0" dirty="0">
                <a:solidFill>
                  <a:srgbClr val="4D4D4D"/>
                </a:solidFill>
                <a:effectLst/>
                <a:highlight>
                  <a:srgbClr val="FFFFFF"/>
                </a:highlight>
                <a:latin typeface="-apple-system"/>
              </a:rPr>
              <a:t>也仅仅是简单的将每个时点的</a:t>
            </a:r>
            <a:r>
              <a:rPr lang="de-DE" altLang="zh-CN" b="0" i="0" dirty="0" err="1">
                <a:solidFill>
                  <a:srgbClr val="4D4D4D"/>
                </a:solidFill>
                <a:effectLst/>
                <a:highlight>
                  <a:srgbClr val="FFFFFF"/>
                </a:highlight>
                <a:latin typeface="-apple-system"/>
              </a:rPr>
              <a:t>loss</a:t>
            </a:r>
            <a:r>
              <a:rPr lang="zh-CN" altLang="de-DE" b="0" i="0" dirty="0">
                <a:solidFill>
                  <a:srgbClr val="4D4D4D"/>
                </a:solidFill>
                <a:effectLst/>
                <a:highlight>
                  <a:srgbClr val="FFFFFF"/>
                </a:highlight>
                <a:latin typeface="-apple-system"/>
              </a:rPr>
              <a:t>相加，这种训练方法是不足以捕获序列相关性的。</a:t>
            </a:r>
            <a:endParaRPr lang="de-DE" altLang="zh-CN" b="0" i="0" dirty="0">
              <a:solidFill>
                <a:srgbClr val="4D4D4D"/>
              </a:solidFill>
              <a:effectLst/>
              <a:highlight>
                <a:srgbClr val="FFFFFF"/>
              </a:highlight>
              <a:latin typeface="-apple-system"/>
            </a:endParaRPr>
          </a:p>
          <a:p>
            <a:endParaRPr lang="de-DE" dirty="0"/>
          </a:p>
        </p:txBody>
      </p:sp>
    </p:spTree>
    <p:extLst>
      <p:ext uri="{BB962C8B-B14F-4D97-AF65-F5344CB8AC3E}">
        <p14:creationId xmlns:p14="http://schemas.microsoft.com/office/powerpoint/2010/main" val="208786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zh-CN" altLang="de-DE" b="0" i="0" dirty="0">
                <a:solidFill>
                  <a:srgbClr val="4D4D4D"/>
                </a:solidFill>
                <a:effectLst/>
                <a:highlight>
                  <a:srgbClr val="FFFFFF"/>
                </a:highlight>
                <a:latin typeface="-apple-system"/>
              </a:rPr>
              <a:t>这种框架同时结合了监督学习和无监督学习，以解释时间上的相关性。这个模型在学习时间序列的内生空间</a:t>
            </a:r>
            <a:r>
              <a:rPr lang="de-DE" altLang="zh-CN" b="0" i="0" dirty="0">
                <a:solidFill>
                  <a:srgbClr val="4D4D4D"/>
                </a:solidFill>
                <a:effectLst/>
                <a:highlight>
                  <a:srgbClr val="FFFFFF"/>
                </a:highlight>
                <a:latin typeface="-apple-system"/>
              </a:rPr>
              <a:t>(a time-</a:t>
            </a:r>
            <a:r>
              <a:rPr lang="de-DE" altLang="zh-CN" b="0" i="0" dirty="0" err="1">
                <a:solidFill>
                  <a:srgbClr val="4D4D4D"/>
                </a:solidFill>
                <a:effectLst/>
                <a:highlight>
                  <a:srgbClr val="FFFFFF"/>
                </a:highlight>
                <a:latin typeface="-apple-system"/>
              </a:rPr>
              <a:t>series</a:t>
            </a:r>
            <a:r>
              <a:rPr lang="de-DE" altLang="zh-CN" b="0" i="0" dirty="0">
                <a:solidFill>
                  <a:srgbClr val="4D4D4D"/>
                </a:solidFill>
                <a:effectLst/>
                <a:highlight>
                  <a:srgbClr val="FFFFFF"/>
                </a:highlight>
                <a:latin typeface="-apple-system"/>
              </a:rPr>
              <a:t> </a:t>
            </a:r>
            <a:r>
              <a:rPr lang="de-DE" altLang="zh-CN" b="0" i="0" dirty="0" err="1">
                <a:solidFill>
                  <a:srgbClr val="4D4D4D"/>
                </a:solidFill>
                <a:effectLst/>
                <a:highlight>
                  <a:srgbClr val="FFFFFF"/>
                </a:highlight>
                <a:latin typeface="-apple-system"/>
              </a:rPr>
              <a:t>embedding</a:t>
            </a:r>
            <a:r>
              <a:rPr lang="de-DE" altLang="zh-CN" b="0" i="0" dirty="0">
                <a:solidFill>
                  <a:srgbClr val="4D4D4D"/>
                </a:solidFill>
                <a:effectLst/>
                <a:highlight>
                  <a:srgbClr val="FFFFFF"/>
                </a:highlight>
                <a:latin typeface="-apple-system"/>
              </a:rPr>
              <a:t> </a:t>
            </a:r>
            <a:r>
              <a:rPr lang="de-DE" altLang="zh-CN" b="0" i="0" dirty="0" err="1">
                <a:solidFill>
                  <a:srgbClr val="4D4D4D"/>
                </a:solidFill>
                <a:effectLst/>
                <a:highlight>
                  <a:srgbClr val="FFFFFF"/>
                </a:highlight>
                <a:latin typeface="-apple-system"/>
              </a:rPr>
              <a:t>space</a:t>
            </a:r>
            <a:r>
              <a:rPr lang="de-DE" altLang="zh-CN" b="0" i="0" dirty="0">
                <a:solidFill>
                  <a:srgbClr val="4D4D4D"/>
                </a:solidFill>
                <a:effectLst/>
                <a:highlight>
                  <a:srgbClr val="FFFFFF"/>
                </a:highlight>
                <a:latin typeface="-apple-system"/>
              </a:rPr>
              <a:t>)</a:t>
            </a:r>
            <a:r>
              <a:rPr lang="zh-CN" altLang="de-DE" b="0" i="0" dirty="0">
                <a:solidFill>
                  <a:srgbClr val="4D4D4D"/>
                </a:solidFill>
                <a:effectLst/>
                <a:highlight>
                  <a:srgbClr val="FFFFFF"/>
                </a:highlight>
                <a:latin typeface="-apple-system"/>
              </a:rPr>
              <a:t>时，同时对监督学习和对抗训练这两个目标进行优化。结合了非监督学习的范式灵活的特点和监督学习对于训练过程控制力强的性质，让</a:t>
            </a:r>
            <a:r>
              <a:rPr lang="de-DE" altLang="zh-CN" b="0" i="0" dirty="0">
                <a:solidFill>
                  <a:srgbClr val="4D4D4D"/>
                </a:solidFill>
                <a:effectLst/>
                <a:highlight>
                  <a:srgbClr val="FFFFFF"/>
                </a:highlight>
                <a:latin typeface="-apple-system"/>
              </a:rPr>
              <a:t>TimeGAN</a:t>
            </a:r>
            <a:r>
              <a:rPr lang="zh-CN" altLang="de-DE" b="0" i="0" dirty="0">
                <a:solidFill>
                  <a:srgbClr val="4D4D4D"/>
                </a:solidFill>
                <a:effectLst/>
                <a:highlight>
                  <a:srgbClr val="FFFFFF"/>
                </a:highlight>
                <a:latin typeface="-apple-system"/>
              </a:rPr>
              <a:t>模型能够把各个</a:t>
            </a:r>
            <a:r>
              <a:rPr lang="de-DE" altLang="zh-CN" b="0" i="0" dirty="0">
                <a:solidFill>
                  <a:srgbClr val="4D4D4D"/>
                </a:solidFill>
                <a:effectLst/>
                <a:highlight>
                  <a:srgbClr val="FFFFFF"/>
                </a:highlight>
                <a:latin typeface="-apple-system"/>
              </a:rPr>
              <a:t>feature</a:t>
            </a:r>
            <a:r>
              <a:rPr lang="zh-CN" altLang="de-DE" b="0" i="0" dirty="0">
                <a:solidFill>
                  <a:srgbClr val="4D4D4D"/>
                </a:solidFill>
                <a:effectLst/>
                <a:highlight>
                  <a:srgbClr val="FFFFFF"/>
                </a:highlight>
                <a:latin typeface="-apple-system"/>
              </a:rPr>
              <a:t>之间的关系考虑进模型中。</a:t>
            </a:r>
            <a:endParaRPr lang="de-DE" altLang="zh-CN" b="0" i="0" dirty="0">
              <a:solidFill>
                <a:srgbClr val="4D4D4D"/>
              </a:solidFill>
              <a:effectLst/>
              <a:highlight>
                <a:srgbClr val="FFFFFF"/>
              </a:highlight>
              <a:latin typeface="-apple-system"/>
            </a:endParaRPr>
          </a:p>
          <a:p>
            <a:r>
              <a:rPr lang="de-DE" altLang="zh-CN" b="0" i="0" dirty="0">
                <a:solidFill>
                  <a:srgbClr val="4D4D4D"/>
                </a:solidFill>
                <a:effectLst/>
                <a:highlight>
                  <a:srgbClr val="FFFFFF"/>
                </a:highlight>
                <a:latin typeface="-apple-system"/>
              </a:rPr>
              <a:t>intermediate </a:t>
            </a:r>
            <a:r>
              <a:rPr lang="de-DE" altLang="zh-CN" b="0" i="0">
                <a:solidFill>
                  <a:srgbClr val="4D4D4D"/>
                </a:solidFill>
                <a:effectLst/>
                <a:highlight>
                  <a:srgbClr val="FFFFFF"/>
                </a:highlight>
                <a:latin typeface="-apple-system"/>
              </a:rPr>
              <a:t>part</a:t>
            </a:r>
            <a:endParaRPr lang="de-DE" altLang="zh-CN" b="0" i="0" dirty="0">
              <a:solidFill>
                <a:srgbClr val="4D4D4D"/>
              </a:solidFill>
              <a:effectLst/>
              <a:highlight>
                <a:srgbClr val="FFFFFF"/>
              </a:highlight>
              <a:latin typeface="-apple-system"/>
            </a:endParaRPr>
          </a:p>
          <a:p>
            <a:endParaRPr lang="de-DE" altLang="zh-CN" b="0" i="0" dirty="0">
              <a:solidFill>
                <a:srgbClr val="4D4D4D"/>
              </a:solidFill>
              <a:effectLst/>
              <a:highlight>
                <a:srgbClr val="FFFFFF"/>
              </a:highlight>
              <a:latin typeface="-apple-system"/>
            </a:endParaRPr>
          </a:p>
          <a:p>
            <a:pPr algn="l"/>
            <a:r>
              <a:rPr lang="de-DE" b="0" i="0" dirty="0">
                <a:solidFill>
                  <a:srgbClr val="4D4D4D"/>
                </a:solidFill>
                <a:effectLst/>
                <a:highlight>
                  <a:srgbClr val="FFFFFF"/>
                </a:highlight>
                <a:latin typeface="-apple-system"/>
              </a:rPr>
              <a:t>TimeGAN</a:t>
            </a:r>
            <a:r>
              <a:rPr lang="zh-CN" altLang="de-DE" b="0" i="0" dirty="0">
                <a:solidFill>
                  <a:srgbClr val="4D4D4D"/>
                </a:solidFill>
                <a:effectLst/>
                <a:highlight>
                  <a:srgbClr val="FFFFFF"/>
                </a:highlight>
                <a:latin typeface="-apple-system"/>
              </a:rPr>
              <a:t>的两个网络及其所包含的四个部分</a:t>
            </a:r>
          </a:p>
          <a:p>
            <a:pPr algn="l">
              <a:buFont typeface="+mj-lt"/>
              <a:buAutoNum type="arabicPeriod"/>
            </a:pPr>
            <a:r>
              <a:rPr lang="zh-CN" altLang="de-DE" b="0" i="0" dirty="0">
                <a:effectLst/>
                <a:highlight>
                  <a:srgbClr val="FFFFFF"/>
                </a:highlight>
                <a:latin typeface="-apple-system"/>
              </a:rPr>
              <a:t>自编码器：含有内在和复现网络</a:t>
            </a:r>
            <a:r>
              <a:rPr lang="de-DE" altLang="zh-CN" b="0" i="0" dirty="0">
                <a:effectLst/>
                <a:highlight>
                  <a:srgbClr val="FFFFFF"/>
                </a:highlight>
                <a:latin typeface="-apple-system"/>
              </a:rPr>
              <a:t>(</a:t>
            </a:r>
            <a:r>
              <a:rPr lang="de-DE" b="0" i="0" dirty="0" err="1">
                <a:effectLst/>
                <a:highlight>
                  <a:srgbClr val="FFFFFF"/>
                </a:highlight>
                <a:latin typeface="-apple-system"/>
              </a:rPr>
              <a:t>embedding</a:t>
            </a:r>
            <a:r>
              <a:rPr lang="de-DE" b="0" i="0" dirty="0">
                <a:effectLst/>
                <a:highlight>
                  <a:srgbClr val="FFFFFF"/>
                </a:highlight>
                <a:latin typeface="-apple-system"/>
              </a:rPr>
              <a:t> and </a:t>
            </a:r>
            <a:r>
              <a:rPr lang="de-DE" b="0" i="0" dirty="0" err="1">
                <a:effectLst/>
                <a:highlight>
                  <a:srgbClr val="FFFFFF"/>
                </a:highlight>
                <a:latin typeface="-apple-system"/>
              </a:rPr>
              <a:t>recovery</a:t>
            </a:r>
            <a:r>
              <a:rPr lang="de-DE" b="0" i="0" dirty="0">
                <a:effectLst/>
                <a:highlight>
                  <a:srgbClr val="FFFFFF"/>
                </a:highlight>
                <a:latin typeface="-apple-system"/>
              </a:rPr>
              <a:t> </a:t>
            </a:r>
            <a:r>
              <a:rPr lang="de-DE" b="0" i="0" dirty="0" err="1">
                <a:effectLst/>
                <a:highlight>
                  <a:srgbClr val="FFFFFF"/>
                </a:highlight>
                <a:latin typeface="-apple-system"/>
              </a:rPr>
              <a:t>networks</a:t>
            </a:r>
            <a:r>
              <a:rPr lang="de-DE" b="0" i="0" dirty="0">
                <a:effectLst/>
                <a:highlight>
                  <a:srgbClr val="FFFFFF"/>
                </a:highlight>
                <a:latin typeface="-apple-system"/>
              </a:rPr>
              <a:t>), </a:t>
            </a:r>
            <a:r>
              <a:rPr lang="zh-CN" altLang="de-DE" b="0" i="0" dirty="0">
                <a:solidFill>
                  <a:srgbClr val="191B1F"/>
                </a:solidFill>
                <a:effectLst/>
                <a:highlight>
                  <a:srgbClr val="FFFFFF"/>
                </a:highlight>
                <a:latin typeface="-apple-system"/>
              </a:rPr>
              <a:t>自编码器可以理解为一个试图去还原其原始输入的系统。</a:t>
            </a:r>
            <a:endParaRPr lang="de-DE" b="0" i="0" dirty="0">
              <a:effectLst/>
              <a:highlight>
                <a:srgbClr val="FFFFFF"/>
              </a:highlight>
              <a:latin typeface="-apple-system"/>
            </a:endParaRPr>
          </a:p>
          <a:p>
            <a:pPr algn="l">
              <a:buFont typeface="+mj-lt"/>
              <a:buAutoNum type="arabicPeriod"/>
            </a:pPr>
            <a:r>
              <a:rPr lang="zh-CN" altLang="de-DE" b="0" i="0" dirty="0">
                <a:effectLst/>
                <a:highlight>
                  <a:srgbClr val="FFFFFF"/>
                </a:highlight>
                <a:latin typeface="-apple-system"/>
              </a:rPr>
              <a:t>对抗网络：包含序列生成器和序列判别器</a:t>
            </a:r>
          </a:p>
          <a:p>
            <a:endParaRPr lang="de-DE" altLang="zh-CN" b="0" i="0" dirty="0">
              <a:solidFill>
                <a:srgbClr val="4D4D4D"/>
              </a:solidFill>
              <a:effectLst/>
              <a:highlight>
                <a:srgbClr val="FFFFFF"/>
              </a:highlight>
              <a:latin typeface="-apple-system"/>
            </a:endParaRPr>
          </a:p>
          <a:p>
            <a:r>
              <a:rPr lang="zh-CN" altLang="de-DE" b="0" i="0" dirty="0">
                <a:solidFill>
                  <a:srgbClr val="4D4D4D"/>
                </a:solidFill>
                <a:effectLst/>
                <a:highlight>
                  <a:srgbClr val="FFFFFF"/>
                </a:highlight>
                <a:latin typeface="-apple-system"/>
              </a:rPr>
              <a:t>它是一种联合训练，即依靠三个不同的</a:t>
            </a:r>
            <a:r>
              <a:rPr lang="de-DE" b="0" i="0" dirty="0" err="1">
                <a:solidFill>
                  <a:srgbClr val="4D4D4D"/>
                </a:solidFill>
                <a:effectLst/>
                <a:highlight>
                  <a:srgbClr val="FFFFFF"/>
                </a:highlight>
                <a:latin typeface="-apple-system"/>
              </a:rPr>
              <a:t>loss</a:t>
            </a:r>
            <a:r>
              <a:rPr lang="de-DE" b="0" i="0" dirty="0">
                <a:solidFill>
                  <a:srgbClr val="4D4D4D"/>
                </a:solidFill>
                <a:effectLst/>
                <a:highlight>
                  <a:srgbClr val="FFFFFF"/>
                </a:highlight>
                <a:latin typeface="-apple-system"/>
              </a:rPr>
              <a:t> </a:t>
            </a:r>
            <a:r>
              <a:rPr lang="de-DE" b="0" i="0" dirty="0" err="1">
                <a:solidFill>
                  <a:srgbClr val="4D4D4D"/>
                </a:solidFill>
                <a:effectLst/>
                <a:highlight>
                  <a:srgbClr val="FFFFFF"/>
                </a:highlight>
                <a:latin typeface="-apple-system"/>
              </a:rPr>
              <a:t>function</a:t>
            </a:r>
            <a:r>
              <a:rPr lang="zh-CN" altLang="de-DE" b="0" i="0" dirty="0">
                <a:solidFill>
                  <a:srgbClr val="4D4D4D"/>
                </a:solidFill>
                <a:effectLst/>
                <a:highlight>
                  <a:srgbClr val="FFFFFF"/>
                </a:highlight>
                <a:latin typeface="-apple-system"/>
              </a:rPr>
              <a:t>对自编码器和对抗网络进行训练。</a:t>
            </a:r>
            <a:r>
              <a:rPr lang="de-DE" b="0" i="0" dirty="0">
                <a:solidFill>
                  <a:srgbClr val="4D4D4D"/>
                </a:solidFill>
                <a:effectLst/>
                <a:highlight>
                  <a:srgbClr val="FFFFFF"/>
                </a:highlight>
                <a:latin typeface="-apple-system"/>
              </a:rPr>
              <a:t>Reconstruction Loss</a:t>
            </a:r>
            <a:r>
              <a:rPr lang="zh-CN" altLang="de-DE" b="0" i="0" dirty="0">
                <a:solidFill>
                  <a:srgbClr val="4D4D4D"/>
                </a:solidFill>
                <a:effectLst/>
                <a:highlight>
                  <a:srgbClr val="FFFFFF"/>
                </a:highlight>
                <a:latin typeface="-apple-system"/>
              </a:rPr>
              <a:t>用于自编码器参数的优化，</a:t>
            </a:r>
            <a:r>
              <a:rPr lang="de-DE" b="0" i="0" dirty="0">
                <a:solidFill>
                  <a:srgbClr val="4D4D4D"/>
                </a:solidFill>
                <a:effectLst/>
                <a:highlight>
                  <a:srgbClr val="FFFFFF"/>
                </a:highlight>
                <a:latin typeface="-apple-system"/>
              </a:rPr>
              <a:t>Unsupervised Loss</a:t>
            </a:r>
            <a:r>
              <a:rPr lang="zh-CN" altLang="de-DE" b="0" i="0" dirty="0">
                <a:solidFill>
                  <a:srgbClr val="4D4D4D"/>
                </a:solidFill>
                <a:effectLst/>
                <a:highlight>
                  <a:srgbClr val="FFFFFF"/>
                </a:highlight>
                <a:latin typeface="-apple-system"/>
              </a:rPr>
              <a:t>用于对抗网络参数的优化，而</a:t>
            </a:r>
            <a:r>
              <a:rPr lang="de-DE" b="0" i="0" dirty="0">
                <a:solidFill>
                  <a:srgbClr val="4D4D4D"/>
                </a:solidFill>
                <a:effectLst/>
                <a:highlight>
                  <a:srgbClr val="FFFFFF"/>
                </a:highlight>
                <a:latin typeface="-apple-system"/>
              </a:rPr>
              <a:t>Supervised Loss</a:t>
            </a:r>
            <a:r>
              <a:rPr lang="zh-CN" altLang="de-DE" b="0" i="0" dirty="0">
                <a:solidFill>
                  <a:srgbClr val="4D4D4D"/>
                </a:solidFill>
                <a:effectLst/>
                <a:highlight>
                  <a:srgbClr val="FFFFFF"/>
                </a:highlight>
                <a:latin typeface="-apple-system"/>
              </a:rPr>
              <a:t>则是针对于生成器对</a:t>
            </a:r>
            <a:r>
              <a:rPr lang="de-DE" altLang="zh-CN" b="0" i="0" dirty="0">
                <a:solidFill>
                  <a:srgbClr val="4D4D4D"/>
                </a:solidFill>
                <a:effectLst/>
                <a:highlight>
                  <a:srgbClr val="FFFFFF"/>
                </a:highlight>
                <a:latin typeface="-apple-system"/>
              </a:rPr>
              <a:t>feature</a:t>
            </a:r>
            <a:r>
              <a:rPr lang="zh-CN" altLang="de-DE" b="0" i="0" dirty="0">
                <a:solidFill>
                  <a:srgbClr val="4D4D4D"/>
                </a:solidFill>
                <a:effectLst/>
                <a:highlight>
                  <a:srgbClr val="FFFFFF"/>
                </a:highlight>
                <a:latin typeface="-apple-system"/>
              </a:rPr>
              <a:t>之间关系的学习。</a:t>
            </a:r>
            <a:endParaRPr lang="de-DE" altLang="zh-CN" b="0" i="0" dirty="0">
              <a:solidFill>
                <a:srgbClr val="4D4D4D"/>
              </a:solidFill>
              <a:effectLst/>
              <a:highlight>
                <a:srgbClr val="FFFFFF"/>
              </a:highlight>
              <a:latin typeface="-apple-system"/>
            </a:endParaRPr>
          </a:p>
          <a:p>
            <a:r>
              <a:rPr lang="zh-CN" altLang="de-DE" b="0" i="0" dirty="0">
                <a:solidFill>
                  <a:srgbClr val="4D4D4D"/>
                </a:solidFill>
                <a:effectLst/>
                <a:highlight>
                  <a:srgbClr val="FFFFFF"/>
                </a:highlight>
                <a:latin typeface="-apple-system"/>
              </a:rPr>
              <a:t>具体来说，自编码器的</a:t>
            </a:r>
            <a:r>
              <a:rPr lang="de-DE" altLang="zh-CN" b="0" i="0" dirty="0" err="1">
                <a:solidFill>
                  <a:srgbClr val="4D4D4D"/>
                </a:solidFill>
                <a:effectLst/>
                <a:highlight>
                  <a:srgbClr val="FFFFFF"/>
                </a:highlight>
                <a:latin typeface="-apple-system"/>
              </a:rPr>
              <a:t>embedding</a:t>
            </a:r>
            <a:r>
              <a:rPr lang="de-DE" altLang="zh-CN" b="0" i="0" dirty="0">
                <a:solidFill>
                  <a:srgbClr val="4D4D4D"/>
                </a:solidFill>
                <a:effectLst/>
                <a:highlight>
                  <a:srgbClr val="FFFFFF"/>
                </a:highlight>
                <a:latin typeface="-apple-system"/>
              </a:rPr>
              <a:t> network</a:t>
            </a:r>
            <a:r>
              <a:rPr lang="zh-CN" altLang="de-DE" b="0" i="0" dirty="0">
                <a:solidFill>
                  <a:srgbClr val="4D4D4D"/>
                </a:solidFill>
                <a:effectLst/>
                <a:highlight>
                  <a:srgbClr val="FFFFFF"/>
                </a:highlight>
                <a:latin typeface="-apple-system"/>
              </a:rPr>
              <a:t>致力于创造出潜在空间，而对抗网络则在潜在空间里进行操作，最后</a:t>
            </a:r>
            <a:r>
              <a:rPr lang="de-DE" altLang="zh-CN" b="0" i="0" dirty="0">
                <a:solidFill>
                  <a:srgbClr val="4D4D4D"/>
                </a:solidFill>
                <a:effectLst/>
                <a:highlight>
                  <a:srgbClr val="FFFFFF"/>
                </a:highlight>
                <a:latin typeface="-apple-system"/>
              </a:rPr>
              <a:t>Supervised Loss</a:t>
            </a:r>
            <a:r>
              <a:rPr lang="zh-CN" altLang="de-DE" b="0" i="0" dirty="0">
                <a:solidFill>
                  <a:srgbClr val="4D4D4D"/>
                </a:solidFill>
                <a:effectLst/>
                <a:highlight>
                  <a:srgbClr val="FFFFFF"/>
                </a:highlight>
                <a:latin typeface="-apple-system"/>
              </a:rPr>
              <a:t>则要让合成数据的</a:t>
            </a:r>
            <a:r>
              <a:rPr lang="de-DE" altLang="zh-CN" b="0" i="0" dirty="0" err="1">
                <a:solidFill>
                  <a:srgbClr val="4D4D4D"/>
                </a:solidFill>
                <a:effectLst/>
                <a:highlight>
                  <a:srgbClr val="FFFFFF"/>
                </a:highlight>
                <a:latin typeface="-apple-system"/>
              </a:rPr>
              <a:t>features</a:t>
            </a:r>
            <a:r>
              <a:rPr lang="zh-CN" altLang="de-DE" b="0" i="0" dirty="0">
                <a:solidFill>
                  <a:srgbClr val="4D4D4D"/>
                </a:solidFill>
                <a:effectLst/>
                <a:highlight>
                  <a:srgbClr val="FFFFFF"/>
                </a:highlight>
                <a:latin typeface="-apple-system"/>
              </a:rPr>
              <a:t>之间的关系尽可能向想真实数据靠拢。（</a:t>
            </a:r>
            <a:r>
              <a:rPr lang="en-US" altLang="zh-CN" b="0" i="0" dirty="0">
                <a:solidFill>
                  <a:srgbClr val="4D4D4D"/>
                </a:solidFill>
                <a:effectLst/>
                <a:highlight>
                  <a:srgbClr val="FFFFFF"/>
                </a:highlight>
                <a:latin typeface="-apple-system"/>
              </a:rPr>
              <a:t>Specifically, the self-encoder's embedding network works to create the latent space, while the adversarial network operates in the latent space, and finally the Supervised Loss seeks to make the relationships between the features of the synthesized data as close as possible to the wanted real data.</a:t>
            </a:r>
            <a:r>
              <a:rPr lang="zh-CN" altLang="de-DE" b="0" i="0" dirty="0">
                <a:solidFill>
                  <a:srgbClr val="4D4D4D"/>
                </a:solidFill>
                <a:effectLst/>
                <a:highlight>
                  <a:srgbClr val="FFFFFF"/>
                </a:highlight>
                <a:latin typeface="-apple-system"/>
              </a:rPr>
              <a:t>）</a:t>
            </a:r>
            <a:endParaRPr lang="de-DE" altLang="zh-CN" b="0" i="0" dirty="0">
              <a:solidFill>
                <a:srgbClr val="4D4D4D"/>
              </a:solidFill>
              <a:effectLst/>
              <a:highlight>
                <a:srgbClr val="FFFFFF"/>
              </a:highlight>
              <a:latin typeface="-apple-system"/>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de-DE" b="0" i="0" dirty="0">
                <a:effectLst/>
                <a:highlight>
                  <a:srgbClr val="FFFFFF"/>
                </a:highlight>
                <a:latin typeface="-apple-system"/>
              </a:rPr>
              <a:t>对抗网络要学习的对象</a:t>
            </a:r>
            <a:r>
              <a:rPr lang="de-DE" altLang="zh-CN" b="0" i="0" dirty="0">
                <a:effectLst/>
                <a:highlight>
                  <a:srgbClr val="FFFFFF"/>
                </a:highlight>
                <a:latin typeface="-apple-system"/>
              </a:rPr>
              <a:t>——</a:t>
            </a:r>
            <a:r>
              <a:rPr lang="zh-CN" altLang="de-DE" b="0" i="0" dirty="0">
                <a:effectLst/>
                <a:highlight>
                  <a:srgbClr val="FFFFFF"/>
                </a:highlight>
                <a:latin typeface="-apple-system"/>
              </a:rPr>
              <a:t>潜在空间不是静止的，而是随着学习过程动态变化的，因为潜在空间是由自编码器的内在网络生成的，随着合成序列的生成，自编码器也在学习，故它所创造的潜在空间也会变化。</a:t>
            </a:r>
          </a:p>
          <a:p>
            <a:pPr algn="l"/>
            <a:r>
              <a:rPr lang="zh-CN" altLang="de-DE" b="0" i="0" dirty="0">
                <a:solidFill>
                  <a:srgbClr val="4D4D4D"/>
                </a:solidFill>
                <a:effectLst/>
                <a:highlight>
                  <a:srgbClr val="FFFFFF"/>
                </a:highlight>
                <a:latin typeface="-apple-system"/>
              </a:rPr>
              <a:t>因此训练的进行分为三个阶段</a:t>
            </a:r>
          </a:p>
          <a:p>
            <a:pPr algn="l">
              <a:buFont typeface="+mj-lt"/>
              <a:buAutoNum type="arabicPeriod"/>
            </a:pPr>
            <a:r>
              <a:rPr lang="zh-CN" altLang="de-DE" b="0" i="0" dirty="0">
                <a:effectLst/>
                <a:highlight>
                  <a:srgbClr val="FFFFFF"/>
                </a:highlight>
                <a:latin typeface="-apple-system"/>
              </a:rPr>
              <a:t>利用真实时间序列数据训练自编码器以优化重构过程。</a:t>
            </a:r>
          </a:p>
          <a:p>
            <a:pPr algn="l">
              <a:buFont typeface="+mj-lt"/>
              <a:buAutoNum type="arabicPeriod"/>
            </a:pPr>
            <a:r>
              <a:rPr lang="zh-CN" altLang="de-DE" b="0" i="0" dirty="0">
                <a:effectLst/>
                <a:highlight>
                  <a:srgbClr val="FFFFFF"/>
                </a:highlight>
                <a:latin typeface="-apple-system"/>
              </a:rPr>
              <a:t>利用真实时间序列数据优化</a:t>
            </a:r>
            <a:r>
              <a:rPr lang="de-DE" altLang="zh-CN" b="0" i="0" dirty="0" err="1">
                <a:effectLst/>
                <a:highlight>
                  <a:srgbClr val="FFFFFF"/>
                </a:highlight>
                <a:latin typeface="-apple-system"/>
              </a:rPr>
              <a:t>supervised</a:t>
            </a:r>
            <a:r>
              <a:rPr lang="de-DE" altLang="zh-CN" b="0" i="0" dirty="0">
                <a:effectLst/>
                <a:highlight>
                  <a:srgbClr val="FFFFFF"/>
                </a:highlight>
                <a:latin typeface="-apple-system"/>
              </a:rPr>
              <a:t> </a:t>
            </a:r>
            <a:r>
              <a:rPr lang="de-DE" altLang="zh-CN" b="0" i="0" dirty="0" err="1">
                <a:effectLst/>
                <a:highlight>
                  <a:srgbClr val="FFFFFF"/>
                </a:highlight>
                <a:latin typeface="-apple-system"/>
              </a:rPr>
              <a:t>loss</a:t>
            </a:r>
            <a:r>
              <a:rPr lang="zh-CN" altLang="de-DE" b="0" i="0" dirty="0">
                <a:effectLst/>
                <a:highlight>
                  <a:srgbClr val="FFFFFF"/>
                </a:highlight>
                <a:latin typeface="-apple-system"/>
              </a:rPr>
              <a:t>以捕获历史数据中的</a:t>
            </a:r>
            <a:r>
              <a:rPr lang="de-DE" altLang="zh-CN" b="0" i="0" dirty="0" err="1">
                <a:effectLst/>
                <a:highlight>
                  <a:srgbClr val="FFFFFF"/>
                </a:highlight>
                <a:latin typeface="-apple-system"/>
              </a:rPr>
              <a:t>features</a:t>
            </a:r>
            <a:r>
              <a:rPr lang="zh-CN" altLang="de-DE" b="0" i="0" dirty="0">
                <a:effectLst/>
                <a:highlight>
                  <a:srgbClr val="FFFFFF"/>
                </a:highlight>
                <a:latin typeface="-apple-system"/>
              </a:rPr>
              <a:t>之间的关系</a:t>
            </a:r>
            <a:endParaRPr lang="de-DE" altLang="zh-CN" b="0" i="0" dirty="0">
              <a:effectLst/>
              <a:highlight>
                <a:srgbClr val="FFFFFF"/>
              </a:highlight>
              <a:latin typeface="-apple-system"/>
            </a:endParaRPr>
          </a:p>
          <a:p>
            <a:pPr algn="l">
              <a:buFont typeface="+mj-lt"/>
              <a:buAutoNum type="arabicPeriod"/>
            </a:pPr>
            <a:r>
              <a:rPr lang="zh-CN" altLang="de-DE" b="0" i="0" dirty="0">
                <a:effectLst/>
                <a:highlight>
                  <a:srgbClr val="FFFFFF"/>
                </a:highlight>
                <a:latin typeface="-apple-system"/>
              </a:rPr>
              <a:t>联合训练</a:t>
            </a:r>
          </a:p>
          <a:p>
            <a:endParaRPr lang="de-DE" b="0" i="0" dirty="0">
              <a:solidFill>
                <a:srgbClr val="4D4D4D"/>
              </a:solidFill>
              <a:effectLst/>
              <a:highlight>
                <a:srgbClr val="FFFFFF"/>
              </a:highlight>
              <a:latin typeface="-apple-system"/>
            </a:endParaRPr>
          </a:p>
          <a:p>
            <a:endParaRPr lang="de-DE" dirty="0"/>
          </a:p>
        </p:txBody>
      </p:sp>
    </p:spTree>
    <p:extLst>
      <p:ext uri="{BB962C8B-B14F-4D97-AF65-F5344CB8AC3E}">
        <p14:creationId xmlns:p14="http://schemas.microsoft.com/office/powerpoint/2010/main" val="1090271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zh-CN" altLang="de-DE" dirty="0"/>
              <a:t>提一下我试着在</a:t>
            </a:r>
            <a:r>
              <a:rPr lang="de-DE" altLang="zh-CN" dirty="0" err="1"/>
              <a:t>timeGAN</a:t>
            </a:r>
            <a:r>
              <a:rPr lang="zh-CN" altLang="de-DE" dirty="0"/>
              <a:t>上调试了很久，最多只能在</a:t>
            </a:r>
            <a:r>
              <a:rPr lang="de-DE" altLang="zh-CN" dirty="0"/>
              <a:t>10s1</a:t>
            </a:r>
            <a:r>
              <a:rPr lang="zh-CN" altLang="de-DE" dirty="0"/>
              <a:t>辆车上得到还不错的生成轨迹。</a:t>
            </a:r>
            <a:endParaRPr lang="de-DE" dirty="0"/>
          </a:p>
          <a:p>
            <a:r>
              <a:rPr lang="zh-CN" altLang="de-DE" dirty="0"/>
              <a:t>最后发现普通的</a:t>
            </a:r>
            <a:r>
              <a:rPr lang="de-DE" altLang="zh-CN" dirty="0"/>
              <a:t>GAN</a:t>
            </a:r>
            <a:r>
              <a:rPr lang="zh-CN" altLang="de-DE" dirty="0"/>
              <a:t>一个比较大的问题在于它的</a:t>
            </a:r>
            <a:r>
              <a:rPr lang="de-DE" altLang="zh-CN" dirty="0"/>
              <a:t>Generator, </a:t>
            </a:r>
            <a:r>
              <a:rPr lang="en-US" b="0" i="0" dirty="0">
                <a:solidFill>
                  <a:srgbClr val="222222"/>
                </a:solidFill>
                <a:effectLst/>
                <a:latin typeface="-apple-system"/>
              </a:rPr>
              <a:t>It is extremely difficult to train a network to convert some random noise directly into a meaningful result.</a:t>
            </a:r>
          </a:p>
          <a:p>
            <a:endParaRPr lang="en-US" b="0" i="0" dirty="0">
              <a:solidFill>
                <a:srgbClr val="222222"/>
              </a:solidFill>
              <a:effectLst/>
              <a:latin typeface="-apple-system"/>
            </a:endParaRPr>
          </a:p>
          <a:p>
            <a:r>
              <a:rPr lang="en-US" b="0" i="0" dirty="0">
                <a:solidFill>
                  <a:srgbClr val="222222"/>
                </a:solidFill>
                <a:effectLst/>
                <a:latin typeface="-apple-system"/>
              </a:rPr>
              <a:t>S</a:t>
            </a:r>
            <a:r>
              <a:rPr lang="de-DE" b="0" i="0" dirty="0">
                <a:solidFill>
                  <a:srgbClr val="222222"/>
                </a:solidFill>
                <a:effectLst/>
                <a:latin typeface="-apple-system"/>
              </a:rPr>
              <a:t>o</a:t>
            </a:r>
            <a:r>
              <a:rPr lang="zh-CN" altLang="de-DE" b="0" i="0" dirty="0">
                <a:solidFill>
                  <a:srgbClr val="222222"/>
                </a:solidFill>
                <a:effectLst/>
                <a:latin typeface="-apple-system"/>
              </a:rPr>
              <a:t> </a:t>
            </a:r>
            <a:r>
              <a:rPr lang="en-US" b="0" i="0" dirty="0">
                <a:solidFill>
                  <a:srgbClr val="222222"/>
                </a:solidFill>
                <a:effectLst/>
                <a:latin typeface="-apple-system"/>
              </a:rPr>
              <a:t>-&gt; </a:t>
            </a:r>
            <a:r>
              <a:rPr lang="de-DE" b="0" i="0" dirty="0" err="1">
                <a:solidFill>
                  <a:srgbClr val="222222"/>
                </a:solidFill>
                <a:effectLst/>
                <a:latin typeface="-apple-system"/>
              </a:rPr>
              <a:t>multistep</a:t>
            </a:r>
            <a:r>
              <a:rPr lang="de-DE" b="0" i="0" dirty="0">
                <a:solidFill>
                  <a:srgbClr val="222222"/>
                </a:solidFill>
                <a:effectLst/>
                <a:latin typeface="-apple-system"/>
              </a:rPr>
              <a:t> </a:t>
            </a:r>
            <a:r>
              <a:rPr lang="de-DE" b="0" i="0" dirty="0" err="1">
                <a:solidFill>
                  <a:srgbClr val="222222"/>
                </a:solidFill>
                <a:effectLst/>
                <a:latin typeface="-apple-system"/>
              </a:rPr>
              <a:t>framework</a:t>
            </a:r>
            <a:endParaRPr lang="de-DE" dirty="0"/>
          </a:p>
          <a:p>
            <a:r>
              <a:rPr lang="en-US" b="0" i="0" dirty="0">
                <a:solidFill>
                  <a:srgbClr val="222222"/>
                </a:solidFill>
                <a:effectLst/>
                <a:latin typeface="-apple-system"/>
              </a:rPr>
              <a:t>the goal of the reverse diffusion process is to convert pure noise into an image.</a:t>
            </a:r>
            <a:endParaRPr lang="de-DE" dirty="0"/>
          </a:p>
          <a:p>
            <a:endParaRPr lang="de-DE" dirty="0"/>
          </a:p>
          <a:p>
            <a:endParaRPr lang="de-DE" dirty="0"/>
          </a:p>
          <a:p>
            <a:r>
              <a:rPr lang="zh-CN" altLang="de-DE" dirty="0"/>
              <a:t>虽说</a:t>
            </a:r>
            <a:r>
              <a:rPr lang="de-DE" altLang="zh-CN" dirty="0" err="1"/>
              <a:t>model</a:t>
            </a:r>
            <a:r>
              <a:rPr lang="zh-CN" altLang="de-DE" dirty="0"/>
              <a:t>是</a:t>
            </a:r>
            <a:r>
              <a:rPr lang="de-DE" altLang="zh-CN" dirty="0" err="1"/>
              <a:t>step</a:t>
            </a:r>
            <a:r>
              <a:rPr lang="de-DE" altLang="zh-CN" dirty="0"/>
              <a:t> </a:t>
            </a:r>
            <a:r>
              <a:rPr lang="de-DE" altLang="zh-CN" dirty="0" err="1"/>
              <a:t>by</a:t>
            </a:r>
            <a:r>
              <a:rPr lang="de-DE" altLang="zh-CN" dirty="0"/>
              <a:t> </a:t>
            </a:r>
            <a:r>
              <a:rPr lang="de-DE" altLang="zh-CN" dirty="0" err="1"/>
              <a:t>step</a:t>
            </a:r>
            <a:r>
              <a:rPr lang="zh-CN" altLang="de-DE" dirty="0"/>
              <a:t>移除噪音的</a:t>
            </a:r>
            <a:r>
              <a:rPr lang="de-DE" altLang="zh-CN" dirty="0"/>
              <a:t>,</a:t>
            </a:r>
            <a:r>
              <a:rPr lang="zh-CN" altLang="de-DE" dirty="0"/>
              <a:t>但在实际操作的时候有个公式可以一步到位</a:t>
            </a:r>
            <a:r>
              <a:rPr lang="de-DE" altLang="zh-CN" dirty="0"/>
              <a:t>,</a:t>
            </a:r>
            <a:r>
              <a:rPr lang="zh-CN" altLang="de-DE" dirty="0"/>
              <a:t>一起移除</a:t>
            </a:r>
            <a:r>
              <a:rPr lang="de-DE" altLang="zh-CN" dirty="0"/>
              <a:t>n</a:t>
            </a:r>
            <a:r>
              <a:rPr lang="zh-CN" altLang="de-DE" dirty="0"/>
              <a:t>步噪音</a:t>
            </a:r>
            <a:endParaRPr lang="de-DE" dirty="0"/>
          </a:p>
        </p:txBody>
      </p:sp>
    </p:spTree>
    <p:extLst>
      <p:ext uri="{BB962C8B-B14F-4D97-AF65-F5344CB8AC3E}">
        <p14:creationId xmlns:p14="http://schemas.microsoft.com/office/powerpoint/2010/main" val="169092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zh-CN" altLang="de-DE" dirty="0"/>
              <a:t>整体是</a:t>
            </a:r>
            <a:r>
              <a:rPr lang="de-DE" altLang="zh-CN" dirty="0"/>
              <a:t>Encoder-Decoder</a:t>
            </a:r>
            <a:r>
              <a:rPr lang="zh-CN" altLang="de-DE" dirty="0"/>
              <a:t>的架构</a:t>
            </a:r>
            <a:endParaRPr lang="de-DE" dirty="0"/>
          </a:p>
          <a:p>
            <a:endParaRPr lang="de-DE" dirty="0"/>
          </a:p>
          <a:p>
            <a:r>
              <a:rPr lang="de-DE" dirty="0"/>
              <a:t>E</a:t>
            </a:r>
            <a:r>
              <a:rPr lang="de-DE" altLang="zh-CN" dirty="0"/>
              <a:t>ncoder</a:t>
            </a:r>
            <a:r>
              <a:rPr lang="zh-CN" altLang="de-DE" dirty="0"/>
              <a:t>的</a:t>
            </a:r>
            <a:r>
              <a:rPr lang="de-DE" altLang="zh-CN" dirty="0" err="1"/>
              <a:t>blocks</a:t>
            </a:r>
            <a:r>
              <a:rPr lang="zh-CN" altLang="de-DE" dirty="0"/>
              <a:t>是一个接一个连接在一起的</a:t>
            </a:r>
            <a:r>
              <a:rPr lang="de-DE" altLang="zh-CN" dirty="0"/>
              <a:t>: </a:t>
            </a:r>
            <a:r>
              <a:rPr lang="en-US" altLang="zh-CN" dirty="0"/>
              <a:t>Encoder‘s blocks are connected one to the other. </a:t>
            </a:r>
            <a:r>
              <a:rPr lang="zh-CN" altLang="de-DE" dirty="0"/>
              <a:t>每个</a:t>
            </a:r>
            <a:r>
              <a:rPr lang="de-DE" altLang="zh-CN" dirty="0"/>
              <a:t>Block</a:t>
            </a:r>
            <a:r>
              <a:rPr lang="zh-CN" altLang="de-DE" dirty="0"/>
              <a:t>其实就是用了</a:t>
            </a:r>
            <a:r>
              <a:rPr lang="de-DE" altLang="zh-CN" dirty="0"/>
              <a:t>Transformer</a:t>
            </a:r>
            <a:r>
              <a:rPr lang="zh-CN" altLang="de-DE" dirty="0"/>
              <a:t>的架构。由于时间关系</a:t>
            </a:r>
            <a:r>
              <a:rPr lang="de-DE" altLang="zh-CN" dirty="0"/>
              <a:t>Transformer</a:t>
            </a:r>
            <a:r>
              <a:rPr lang="zh-CN" altLang="de-DE" dirty="0"/>
              <a:t>就不展开讲了。</a:t>
            </a:r>
            <a:endParaRPr lang="de-DE" dirty="0"/>
          </a:p>
        </p:txBody>
      </p:sp>
    </p:spTree>
    <p:extLst>
      <p:ext uri="{BB962C8B-B14F-4D97-AF65-F5344CB8AC3E}">
        <p14:creationId xmlns:p14="http://schemas.microsoft.com/office/powerpoint/2010/main" val="49163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279525"/>
            <a:ext cx="6140450" cy="3454400"/>
          </a:xfrm>
        </p:spPr>
      </p:sp>
      <p:sp>
        <p:nvSpPr>
          <p:cNvPr id="3" name="Notizenplatzhalter 2"/>
          <p:cNvSpPr>
            <a:spLocks noGrp="1"/>
          </p:cNvSpPr>
          <p:nvPr>
            <p:ph type="body" idx="1"/>
          </p:nvPr>
        </p:nvSpPr>
        <p:spPr/>
        <p:txBody>
          <a:bodyPr/>
          <a:lstStyle/>
          <a:p>
            <a:r>
              <a:rPr lang="de-DE" dirty="0"/>
              <a:t>This </a:t>
            </a:r>
            <a:r>
              <a:rPr lang="de-DE" dirty="0" err="1"/>
              <a:t>is</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the</a:t>
            </a:r>
            <a:r>
              <a:rPr lang="de-DE" dirty="0"/>
              <a:t> </a:t>
            </a:r>
            <a:r>
              <a:rPr lang="de-DE" dirty="0" err="1"/>
              <a:t>decoder</a:t>
            </a:r>
            <a:r>
              <a:rPr lang="de-DE" dirty="0"/>
              <a:t> part. </a:t>
            </a:r>
            <a:r>
              <a:rPr lang="de-DE" dirty="0" err="1"/>
              <a:t>Unlike</a:t>
            </a:r>
            <a:r>
              <a:rPr lang="de-DE" dirty="0"/>
              <a:t> </a:t>
            </a:r>
            <a:r>
              <a:rPr lang="de-DE" dirty="0" err="1"/>
              <a:t>the</a:t>
            </a:r>
            <a:r>
              <a:rPr lang="de-DE" dirty="0"/>
              <a:t> </a:t>
            </a:r>
            <a:r>
              <a:rPr lang="de-DE" dirty="0" err="1"/>
              <a:t>encoder</a:t>
            </a:r>
            <a:r>
              <a:rPr lang="de-DE" dirty="0"/>
              <a:t> </a:t>
            </a:r>
            <a:r>
              <a:rPr lang="de-DE" dirty="0" err="1"/>
              <a:t>part</a:t>
            </a:r>
            <a:r>
              <a:rPr lang="de-DE" dirty="0"/>
              <a:t>, hier </a:t>
            </a:r>
            <a:r>
              <a:rPr lang="de-DE" dirty="0" err="1"/>
              <a:t>decoder</a:t>
            </a:r>
            <a:r>
              <a:rPr lang="de-DE" dirty="0"/>
              <a:t> </a:t>
            </a:r>
            <a:r>
              <a:rPr lang="de-DE" dirty="0" err="1"/>
              <a:t>blocks</a:t>
            </a:r>
            <a:r>
              <a:rPr lang="de-DE" dirty="0"/>
              <a:t> </a:t>
            </a:r>
            <a:r>
              <a:rPr lang="de-DE" dirty="0" err="1"/>
              <a:t>get</a:t>
            </a:r>
            <a:r>
              <a:rPr lang="de-DE" dirty="0"/>
              <a:t> </a:t>
            </a:r>
            <a:r>
              <a:rPr lang="de-DE" dirty="0" err="1"/>
              <a:t>the</a:t>
            </a:r>
            <a:r>
              <a:rPr lang="de-DE" dirty="0"/>
              <a:t> </a:t>
            </a:r>
            <a:r>
              <a:rPr lang="de-DE" dirty="0" err="1"/>
              <a:t>inputs</a:t>
            </a:r>
            <a:r>
              <a:rPr lang="de-DE" dirty="0"/>
              <a:t> </a:t>
            </a:r>
            <a:r>
              <a:rPr lang="de-DE" dirty="0" err="1"/>
              <a:t>seperately</a:t>
            </a:r>
            <a:r>
              <a:rPr lang="de-DE" dirty="0"/>
              <a:t> and </a:t>
            </a:r>
            <a:r>
              <a:rPr lang="de-DE" dirty="0" err="1"/>
              <a:t>add</a:t>
            </a:r>
            <a:r>
              <a:rPr lang="de-DE" dirty="0"/>
              <a:t> </a:t>
            </a:r>
            <a:r>
              <a:rPr lang="de-DE" dirty="0" err="1"/>
              <a:t>the</a:t>
            </a:r>
            <a:r>
              <a:rPr lang="de-DE" dirty="0"/>
              <a:t> </a:t>
            </a:r>
            <a:r>
              <a:rPr lang="de-DE" dirty="0" err="1"/>
              <a:t>outputs</a:t>
            </a:r>
            <a:r>
              <a:rPr lang="de-DE" dirty="0"/>
              <a:t> </a:t>
            </a:r>
            <a:r>
              <a:rPr lang="de-DE" dirty="0" err="1"/>
              <a:t>of</a:t>
            </a:r>
            <a:r>
              <a:rPr lang="de-DE" dirty="0"/>
              <a:t> different </a:t>
            </a:r>
            <a:r>
              <a:rPr lang="de-DE" dirty="0" err="1"/>
              <a:t>blocks</a:t>
            </a:r>
            <a:r>
              <a:rPr lang="de-DE" dirty="0"/>
              <a:t> </a:t>
            </a:r>
            <a:r>
              <a:rPr lang="de-DE" dirty="0" err="1"/>
              <a:t>together</a:t>
            </a:r>
            <a:r>
              <a:rPr lang="de-DE" dirty="0"/>
              <a:t> in </a:t>
            </a:r>
            <a:r>
              <a:rPr lang="de-DE" dirty="0" err="1"/>
              <a:t>the</a:t>
            </a:r>
            <a:r>
              <a:rPr lang="de-DE" dirty="0"/>
              <a:t> end </a:t>
            </a:r>
            <a:r>
              <a:rPr lang="de-DE" dirty="0" err="1"/>
              <a:t>to</a:t>
            </a:r>
            <a:r>
              <a:rPr lang="de-DE" dirty="0"/>
              <a:t> </a:t>
            </a:r>
            <a:r>
              <a:rPr lang="de-DE" dirty="0" err="1"/>
              <a:t>get</a:t>
            </a:r>
            <a:r>
              <a:rPr lang="de-DE" dirty="0"/>
              <a:t> </a:t>
            </a:r>
            <a:r>
              <a:rPr lang="de-DE" dirty="0" err="1"/>
              <a:t>the</a:t>
            </a:r>
            <a:r>
              <a:rPr lang="de-DE" dirty="0"/>
              <a:t> final </a:t>
            </a:r>
            <a:r>
              <a:rPr lang="de-DE" dirty="0" err="1"/>
              <a:t>output</a:t>
            </a:r>
            <a:r>
              <a:rPr lang="de-DE" dirty="0"/>
              <a:t>. And </a:t>
            </a:r>
            <a:r>
              <a:rPr lang="de-DE" dirty="0" err="1"/>
              <a:t>besides</a:t>
            </a:r>
            <a:r>
              <a:rPr lang="de-DE" dirty="0"/>
              <a:t> </a:t>
            </a:r>
            <a:r>
              <a:rPr lang="de-DE" dirty="0" err="1"/>
              <a:t>the</a:t>
            </a:r>
            <a:r>
              <a:rPr lang="de-DE" dirty="0"/>
              <a:t> </a:t>
            </a:r>
            <a:r>
              <a:rPr lang="de-DE" dirty="0" err="1"/>
              <a:t>transformer</a:t>
            </a:r>
            <a:r>
              <a:rPr lang="de-DE" dirty="0"/>
              <a:t> block, </a:t>
            </a:r>
            <a:r>
              <a:rPr lang="de-DE" dirty="0" err="1"/>
              <a:t>the</a:t>
            </a:r>
            <a:r>
              <a:rPr lang="de-DE" dirty="0"/>
              <a:t> </a:t>
            </a:r>
            <a:r>
              <a:rPr lang="de-DE" dirty="0" err="1"/>
              <a:t>decoder</a:t>
            </a:r>
            <a:r>
              <a:rPr lang="de-DE" dirty="0"/>
              <a:t> </a:t>
            </a:r>
            <a:r>
              <a:rPr lang="de-DE" dirty="0" err="1"/>
              <a:t>has</a:t>
            </a:r>
            <a:r>
              <a:rPr lang="de-DE" dirty="0"/>
              <a:t> two </a:t>
            </a:r>
            <a:r>
              <a:rPr lang="de-DE" dirty="0" err="1"/>
              <a:t>another</a:t>
            </a:r>
            <a:r>
              <a:rPr lang="de-DE" dirty="0"/>
              <a:t> </a:t>
            </a:r>
            <a:r>
              <a:rPr lang="de-DE" dirty="0" err="1"/>
              <a:t>layer</a:t>
            </a:r>
            <a:r>
              <a:rPr lang="de-DE" dirty="0"/>
              <a:t> </a:t>
            </a:r>
            <a:r>
              <a:rPr lang="de-DE" dirty="0" err="1"/>
              <a:t>specifically</a:t>
            </a:r>
            <a:r>
              <a:rPr lang="de-DE" dirty="0"/>
              <a:t> </a:t>
            </a:r>
            <a:r>
              <a:rPr lang="de-DE" dirty="0" err="1"/>
              <a:t>designed</a:t>
            </a:r>
            <a:r>
              <a:rPr lang="de-DE" dirty="0"/>
              <a:t> </a:t>
            </a:r>
            <a:r>
              <a:rPr lang="de-DE" dirty="0" err="1"/>
              <a:t>for</a:t>
            </a:r>
            <a:r>
              <a:rPr lang="de-DE" dirty="0"/>
              <a:t> </a:t>
            </a:r>
            <a:r>
              <a:rPr lang="de-DE" dirty="0" err="1"/>
              <a:t>the</a:t>
            </a:r>
            <a:r>
              <a:rPr lang="de-DE" dirty="0"/>
              <a:t> time </a:t>
            </a:r>
            <a:r>
              <a:rPr lang="de-DE" dirty="0" err="1"/>
              <a:t>series</a:t>
            </a:r>
            <a:r>
              <a:rPr lang="de-DE" dirty="0"/>
              <a:t> </a:t>
            </a:r>
            <a:r>
              <a:rPr lang="de-DE" dirty="0" err="1"/>
              <a:t>datas</a:t>
            </a:r>
            <a:r>
              <a:rPr lang="de-DE" dirty="0"/>
              <a:t>, </a:t>
            </a:r>
            <a:r>
              <a:rPr lang="de-DE" dirty="0" err="1"/>
              <a:t>the</a:t>
            </a:r>
            <a:r>
              <a:rPr lang="de-DE" dirty="0"/>
              <a:t> </a:t>
            </a:r>
            <a:r>
              <a:rPr lang="de-DE" dirty="0" err="1"/>
              <a:t>trend</a:t>
            </a:r>
            <a:r>
              <a:rPr lang="de-DE" dirty="0"/>
              <a:t> </a:t>
            </a:r>
            <a:r>
              <a:rPr lang="de-DE" dirty="0" err="1"/>
              <a:t>synthetic</a:t>
            </a:r>
            <a:r>
              <a:rPr lang="de-DE" dirty="0"/>
              <a:t> </a:t>
            </a:r>
            <a:r>
              <a:rPr lang="de-DE" dirty="0" err="1"/>
              <a:t>layer</a:t>
            </a:r>
            <a:r>
              <a:rPr lang="de-DE" dirty="0"/>
              <a:t> and </a:t>
            </a:r>
            <a:r>
              <a:rPr lang="de-DE" dirty="0" err="1"/>
              <a:t>the</a:t>
            </a:r>
            <a:r>
              <a:rPr lang="de-DE" dirty="0"/>
              <a:t> </a:t>
            </a:r>
            <a:r>
              <a:rPr lang="de-DE" dirty="0" err="1"/>
              <a:t>fourier</a:t>
            </a:r>
            <a:r>
              <a:rPr lang="de-DE" dirty="0"/>
              <a:t> </a:t>
            </a:r>
            <a:r>
              <a:rPr lang="de-DE" dirty="0" err="1"/>
              <a:t>synthesic</a:t>
            </a:r>
            <a:r>
              <a:rPr lang="de-DE" dirty="0"/>
              <a:t> </a:t>
            </a:r>
            <a:r>
              <a:rPr lang="de-DE" dirty="0" err="1"/>
              <a:t>layer</a:t>
            </a:r>
            <a:r>
              <a:rPr lang="de-DE" dirty="0"/>
              <a:t>. The </a:t>
            </a:r>
            <a:r>
              <a:rPr lang="de-DE" dirty="0" err="1"/>
              <a:t>trend</a:t>
            </a:r>
            <a:r>
              <a:rPr lang="de-DE" dirty="0"/>
              <a:t> </a:t>
            </a:r>
            <a:r>
              <a:rPr lang="de-DE" dirty="0" err="1"/>
              <a:t>layer</a:t>
            </a:r>
            <a:r>
              <a:rPr lang="de-DE" dirty="0"/>
              <a:t> </a:t>
            </a:r>
            <a:r>
              <a:rPr lang="de-DE" dirty="0" err="1"/>
              <a:t>is</a:t>
            </a:r>
            <a:r>
              <a:rPr lang="de-DE" dirty="0"/>
              <a:t> </a:t>
            </a:r>
            <a:r>
              <a:rPr lang="de-DE" dirty="0" err="1"/>
              <a:t>for</a:t>
            </a:r>
            <a:r>
              <a:rPr lang="de-DE" dirty="0"/>
              <a:t> </a:t>
            </a:r>
            <a:r>
              <a:rPr lang="de-DE" dirty="0" err="1"/>
              <a:t>the</a:t>
            </a:r>
            <a:r>
              <a:rPr lang="de-DE" dirty="0"/>
              <a:t> </a:t>
            </a:r>
            <a:r>
              <a:rPr lang="de-DE" dirty="0" err="1"/>
              <a:t>long</a:t>
            </a:r>
            <a:r>
              <a:rPr lang="de-DE" dirty="0"/>
              <a:t> </a:t>
            </a:r>
            <a:r>
              <a:rPr lang="de-DE" dirty="0" err="1"/>
              <a:t>term</a:t>
            </a:r>
            <a:r>
              <a:rPr lang="de-DE" dirty="0"/>
              <a:t> </a:t>
            </a:r>
            <a:r>
              <a:rPr lang="de-DE" dirty="0" err="1"/>
              <a:t>patterns</a:t>
            </a:r>
            <a:r>
              <a:rPr lang="de-DE" dirty="0"/>
              <a:t>, and </a:t>
            </a:r>
            <a:r>
              <a:rPr lang="de-DE" dirty="0" err="1"/>
              <a:t>the</a:t>
            </a:r>
            <a:r>
              <a:rPr lang="de-DE" dirty="0"/>
              <a:t> </a:t>
            </a:r>
            <a:r>
              <a:rPr lang="de-DE" dirty="0" err="1"/>
              <a:t>seasonality</a:t>
            </a:r>
            <a:r>
              <a:rPr lang="de-DE" dirty="0"/>
              <a:t> </a:t>
            </a:r>
            <a:r>
              <a:rPr lang="de-DE" dirty="0" err="1"/>
              <a:t>or</a:t>
            </a:r>
            <a:r>
              <a:rPr lang="de-DE" dirty="0"/>
              <a:t> </a:t>
            </a:r>
            <a:r>
              <a:rPr lang="de-DE" dirty="0" err="1"/>
              <a:t>we</a:t>
            </a:r>
            <a:r>
              <a:rPr lang="de-DE" dirty="0"/>
              <a:t> </a:t>
            </a:r>
            <a:r>
              <a:rPr lang="de-DE" dirty="0" err="1"/>
              <a:t>can</a:t>
            </a:r>
            <a:r>
              <a:rPr lang="de-DE" dirty="0"/>
              <a:t> also understand </a:t>
            </a:r>
            <a:r>
              <a:rPr lang="de-DE" dirty="0" err="1"/>
              <a:t>as</a:t>
            </a:r>
            <a:r>
              <a:rPr lang="de-DE" dirty="0"/>
              <a:t> </a:t>
            </a:r>
            <a:r>
              <a:rPr lang="de-DE" dirty="0" err="1"/>
              <a:t>short</a:t>
            </a:r>
            <a:r>
              <a:rPr lang="de-DE" dirty="0"/>
              <a:t>-term </a:t>
            </a:r>
            <a:r>
              <a:rPr lang="de-DE" dirty="0" err="1"/>
              <a:t>periodic</a:t>
            </a:r>
            <a:r>
              <a:rPr lang="de-DE" dirty="0"/>
              <a:t> </a:t>
            </a:r>
            <a:r>
              <a:rPr lang="de-DE" dirty="0" err="1"/>
              <a:t>patterns</a:t>
            </a:r>
            <a:r>
              <a:rPr lang="de-DE" dirty="0"/>
              <a:t> and some </a:t>
            </a:r>
            <a:r>
              <a:rPr lang="de-DE" dirty="0" err="1"/>
              <a:t>small</a:t>
            </a:r>
            <a:r>
              <a:rPr lang="de-DE" dirty="0"/>
              <a:t> </a:t>
            </a:r>
            <a:r>
              <a:rPr lang="de-DE" dirty="0" err="1"/>
              <a:t>noice</a:t>
            </a:r>
            <a:r>
              <a:rPr lang="de-DE" dirty="0"/>
              <a:t> </a:t>
            </a:r>
            <a:r>
              <a:rPr lang="de-DE" dirty="0" err="1"/>
              <a:t>errors</a:t>
            </a:r>
            <a:r>
              <a:rPr lang="de-DE" dirty="0"/>
              <a:t> at some </a:t>
            </a:r>
            <a:r>
              <a:rPr lang="de-DE" dirty="0" err="1"/>
              <a:t>random</a:t>
            </a:r>
            <a:r>
              <a:rPr lang="de-DE" dirty="0"/>
              <a:t> time </a:t>
            </a:r>
            <a:r>
              <a:rPr lang="de-DE" dirty="0" err="1"/>
              <a:t>stamps</a:t>
            </a:r>
            <a:r>
              <a:rPr lang="de-DE" dirty="0"/>
              <a:t>.</a:t>
            </a:r>
          </a:p>
        </p:txBody>
      </p:sp>
    </p:spTree>
    <p:extLst>
      <p:ext uri="{BB962C8B-B14F-4D97-AF65-F5344CB8AC3E}">
        <p14:creationId xmlns:p14="http://schemas.microsoft.com/office/powerpoint/2010/main" val="94222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ur Titel / Langer Titel">
    <p:spTree>
      <p:nvGrpSpPr>
        <p:cNvPr id="1" name=""/>
        <p:cNvGrpSpPr/>
        <p:nvPr/>
      </p:nvGrpSpPr>
      <p:grpSpPr>
        <a:xfrm>
          <a:off x="0" y="0"/>
          <a:ext cx="0" cy="0"/>
          <a:chOff x="0" y="0"/>
          <a:chExt cx="0" cy="0"/>
        </a:xfrm>
      </p:grpSpPr>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en-US" b="0" i="0" dirty="0">
              <a:solidFill>
                <a:schemeClr val="bg1"/>
              </a:solidFill>
              <a:latin typeface="Arial" panose="020B0604020202020204" pitchFamily="34" charset="0"/>
            </a:endParaRPr>
          </a:p>
        </p:txBody>
      </p:sp>
      <p:sp>
        <p:nvSpPr>
          <p:cNvPr id="5" name="Title 1"/>
          <p:cNvSpPr>
            <a:spLocks noGrp="1"/>
          </p:cNvSpPr>
          <p:nvPr>
            <p:ph type="ctrTitle" hasCustomPrompt="1"/>
          </p:nvPr>
        </p:nvSpPr>
        <p:spPr>
          <a:xfrm>
            <a:off x="1341965" y="3197507"/>
            <a:ext cx="10467448" cy="1143146"/>
          </a:xfrm>
          <a:prstGeom prst="rect">
            <a:avLst/>
          </a:prstGeom>
        </p:spPr>
        <p:txBody>
          <a:bodyPr lIns="0" tIns="0" rIns="0" bIns="0" anchor="ctr"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dirty="0" err="1"/>
              <a:t>Titel</a:t>
            </a:r>
            <a:r>
              <a:rPr lang="en-US" dirty="0"/>
              <a:t> </a:t>
            </a:r>
            <a:r>
              <a:rPr lang="en-US" dirty="0" err="1"/>
              <a:t>ein</a:t>
            </a:r>
            <a:r>
              <a:rPr lang="en-US" dirty="0"/>
              <a:t>- </a:t>
            </a:r>
            <a:r>
              <a:rPr lang="en-US" dirty="0" err="1"/>
              <a:t>oder</a:t>
            </a:r>
            <a:r>
              <a:rPr lang="en-US" dirty="0"/>
              <a:t> </a:t>
            </a:r>
            <a:r>
              <a:rPr lang="en-US" dirty="0" err="1"/>
              <a:t>mehrzeilig</a:t>
            </a:r>
            <a:r>
              <a:rPr lang="en-US" dirty="0"/>
              <a:t> (</a:t>
            </a:r>
            <a:r>
              <a:rPr lang="en-US" dirty="0" err="1"/>
              <a:t>ohne</a:t>
            </a:r>
            <a:r>
              <a:rPr lang="en-US" dirty="0"/>
              <a:t> </a:t>
            </a:r>
            <a:r>
              <a:rPr lang="en-US" dirty="0" err="1"/>
              <a:t>Untertitel</a:t>
            </a:r>
            <a:r>
              <a:rPr lang="en-US" dirty="0"/>
              <a:t>) </a:t>
            </a:r>
            <a:r>
              <a:rPr lang="en-US" dirty="0" err="1"/>
              <a:t>zentriert</a:t>
            </a:r>
            <a:r>
              <a:rPr lang="en-US" dirty="0"/>
              <a:t> </a:t>
            </a:r>
            <a:r>
              <a:rPr lang="en-US" dirty="0" err="1"/>
              <a:t>zur</a:t>
            </a:r>
            <a:r>
              <a:rPr lang="en-US" dirty="0"/>
              <a:t> Box</a:t>
            </a:r>
          </a:p>
        </p:txBody>
      </p:sp>
      <p:sp>
        <p:nvSpPr>
          <p:cNvPr id="7" name="Rechteck 6"/>
          <p:cNvSpPr/>
          <p:nvPr userDrawn="1"/>
        </p:nvSpPr>
        <p:spPr>
          <a:xfrm>
            <a:off x="0" y="3197506"/>
            <a:ext cx="1196720" cy="11431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dirty="0">
              <a:latin typeface="Arial" panose="020B0604020202020204" pitchFamily="34" charset="0"/>
            </a:endParaRPr>
          </a:p>
        </p:txBody>
      </p:sp>
      <p:sp>
        <p:nvSpPr>
          <p:cNvPr id="12" name="Textplatzhalter 11"/>
          <p:cNvSpPr>
            <a:spLocks noGrp="1"/>
          </p:cNvSpPr>
          <p:nvPr>
            <p:ph type="body" sz="quarter" idx="10" hasCustomPrompt="1"/>
          </p:nvPr>
        </p:nvSpPr>
        <p:spPr>
          <a:xfrm>
            <a:off x="382588" y="1464032"/>
            <a:ext cx="9044298" cy="470597"/>
          </a:xfrm>
          <a:prstGeom prst="rect">
            <a:avLst/>
          </a:prstGeom>
        </p:spPr>
        <p:txBody>
          <a:bodyPr lIns="0" tIns="0" rIns="0" bIns="0" anchor="b"/>
          <a:lstStyle>
            <a:lvl1pPr marL="0" indent="0">
              <a:buNone/>
              <a:defRPr lang="de-DE" sz="2400" b="1" kern="1200" dirty="0">
                <a:solidFill>
                  <a:schemeClr val="accent4"/>
                </a:solidFill>
                <a:latin typeface="Arial" panose="020B0604020202020204" pitchFamily="34" charset="0"/>
                <a:ea typeface="+mn-ea"/>
                <a:cs typeface="Arial" panose="020B0604020202020204" pitchFamily="34" charset="0"/>
              </a:defRPr>
            </a:lvl1pPr>
          </a:lstStyle>
          <a:p>
            <a:pPr lvl="0"/>
            <a:r>
              <a:rPr lang="en-US" dirty="0" err="1"/>
              <a:t>Rahmenveranstaltung</a:t>
            </a:r>
            <a:r>
              <a:rPr lang="en-US" dirty="0"/>
              <a:t> / Ort</a:t>
            </a:r>
          </a:p>
        </p:txBody>
      </p:sp>
      <p:sp>
        <p:nvSpPr>
          <p:cNvPr id="14" name="Textplatzhalter 13"/>
          <p:cNvSpPr>
            <a:spLocks noGrp="1"/>
          </p:cNvSpPr>
          <p:nvPr>
            <p:ph type="body" sz="quarter" idx="11" hasCustomPrompt="1"/>
          </p:nvPr>
        </p:nvSpPr>
        <p:spPr>
          <a:xfrm>
            <a:off x="382589" y="1934628"/>
            <a:ext cx="9044297" cy="256988"/>
          </a:xfrm>
          <a:prstGeom prst="rect">
            <a:avLst/>
          </a:prstGeom>
        </p:spPr>
        <p:txBody>
          <a:bodyPr lIns="0" tIns="0" rIns="0" bIns="0" anchor="b"/>
          <a:lstStyle>
            <a:lvl1pPr marL="0" indent="0">
              <a:buNone/>
              <a:defRPr lang="de-DE" sz="1400" b="0" kern="1200" dirty="0">
                <a:solidFill>
                  <a:schemeClr val="bg1"/>
                </a:solidFill>
                <a:latin typeface="Arial" panose="020B0604020202020204" pitchFamily="34" charset="0"/>
                <a:ea typeface="+mn-ea"/>
                <a:cs typeface="Arial" panose="020B0604020202020204" pitchFamily="34" charset="0"/>
              </a:defRPr>
            </a:lvl1pPr>
          </a:lstStyle>
          <a:p>
            <a:pPr lvl="0"/>
            <a:r>
              <a:rPr lang="en-US" dirty="0"/>
              <a:t>Name des </a:t>
            </a:r>
            <a:r>
              <a:rPr lang="en-US" dirty="0" err="1"/>
              <a:t>Vortragenden</a:t>
            </a:r>
            <a:r>
              <a:rPr lang="en-US" dirty="0"/>
              <a:t> 1 | Name des </a:t>
            </a:r>
            <a:r>
              <a:rPr lang="en-US" dirty="0" err="1"/>
              <a:t>Vortragenden</a:t>
            </a:r>
            <a:r>
              <a:rPr lang="en-US" dirty="0"/>
              <a:t> 2 | …</a:t>
            </a:r>
          </a:p>
        </p:txBody>
      </p:sp>
      <p:sp>
        <p:nvSpPr>
          <p:cNvPr id="16" name="Textplatzhalter 15"/>
          <p:cNvSpPr>
            <a:spLocks noGrp="1"/>
          </p:cNvSpPr>
          <p:nvPr>
            <p:ph type="body" sz="quarter" idx="12" hasCustomPrompt="1"/>
          </p:nvPr>
        </p:nvSpPr>
        <p:spPr>
          <a:xfrm>
            <a:off x="9426886" y="1934628"/>
            <a:ext cx="2382527" cy="256988"/>
          </a:xfrm>
          <a:prstGeom prst="rect">
            <a:avLst/>
          </a:prstGeom>
        </p:spPr>
        <p:txBody>
          <a:bodyPr lIns="0" tIns="0" rIns="0" bIns="0" anchor="b"/>
          <a:lstStyle>
            <a:lvl1pPr marL="0" indent="0" algn="r">
              <a:buNone/>
              <a:defRPr lang="de-DE" sz="1400" b="0" kern="1200" dirty="0">
                <a:solidFill>
                  <a:schemeClr val="bg1"/>
                </a:solidFill>
                <a:latin typeface="Arial" panose="020B0604020202020204" pitchFamily="34" charset="0"/>
                <a:ea typeface="+mn-ea"/>
                <a:cs typeface="Arial" panose="020B0604020202020204" pitchFamily="34" charset="0"/>
              </a:defRPr>
            </a:lvl1pPr>
            <a:lvl2pPr marL="216100" indent="0">
              <a:buNone/>
              <a:defRPr/>
            </a:lvl2pPr>
            <a:lvl3pPr marL="432100" indent="0">
              <a:buNone/>
              <a:defRPr/>
            </a:lvl3pPr>
            <a:lvl4pPr marL="648000" indent="0">
              <a:buNone/>
              <a:defRPr/>
            </a:lvl4pPr>
            <a:lvl5pPr marL="648000" indent="0">
              <a:buNone/>
              <a:defRPr/>
            </a:lvl5pPr>
          </a:lstStyle>
          <a:p>
            <a:pPr lvl="0"/>
            <a:r>
              <a:rPr lang="en-US" dirty="0"/>
              <a:t>&lt;Datum&gt;</a:t>
            </a:r>
          </a:p>
        </p:txBody>
      </p:sp>
    </p:spTree>
    <p:extLst>
      <p:ext uri="{BB962C8B-B14F-4D97-AF65-F5344CB8AC3E}">
        <p14:creationId xmlns:p14="http://schemas.microsoft.com/office/powerpoint/2010/main" val="384783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9" name="Diagrammplatzhalter 8"/>
          <p:cNvSpPr>
            <a:spLocks noGrp="1"/>
          </p:cNvSpPr>
          <p:nvPr>
            <p:ph type="chart" sz="quarter" idx="13"/>
          </p:nvPr>
        </p:nvSpPr>
        <p:spPr>
          <a:xfrm>
            <a:off x="383118" y="1432560"/>
            <a:ext cx="11425767" cy="4517390"/>
          </a:xfrm>
          <a:prstGeom prst="rect">
            <a:avLst/>
          </a:prstGeom>
        </p:spPr>
        <p:txBody>
          <a:bodyPr lIns="0" tIns="0" rIns="0" bIns="0"/>
          <a:lstStyle>
            <a:lvl1pPr>
              <a:defRPr sz="1800">
                <a:latin typeface="Arial" panose="020B0604020202020204" pitchFamily="34" charset="0"/>
                <a:cs typeface="Arial" panose="020B0604020202020204" pitchFamily="34" charset="0"/>
              </a:defRPr>
            </a:lvl1pPr>
          </a:lstStyle>
          <a:p>
            <a:r>
              <a:rPr lang="de-DE" dirty="0"/>
              <a:t>Diagramm durch Klicken auf Symbol hinzufügen</a:t>
            </a:r>
            <a:endParaRPr lang="en-US" dirty="0"/>
          </a:p>
        </p:txBody>
      </p:sp>
      <p:sp>
        <p:nvSpPr>
          <p:cNvPr id="7" name="Textplatzhalter 24"/>
          <p:cNvSpPr>
            <a:spLocks noGrp="1"/>
          </p:cNvSpPr>
          <p:nvPr>
            <p:ph type="body" sz="quarter" idx="11"/>
          </p:nvPr>
        </p:nvSpPr>
        <p:spPr>
          <a:xfrm>
            <a:off x="383118" y="908050"/>
            <a:ext cx="11425767" cy="417316"/>
          </a:xfrm>
          <a:prstGeom prst="rect">
            <a:avLst/>
          </a:prstGeom>
        </p:spPr>
        <p:txBody>
          <a:bodyPr lIns="0" tIns="0" rIns="0" bIns="0"/>
          <a:lstStyle>
            <a:lvl1pPr marL="0" indent="0">
              <a:lnSpc>
                <a:spcPct val="100000"/>
              </a:lnSpc>
              <a:buFontTx/>
              <a:buNone/>
              <a:defRPr sz="2000" b="1">
                <a:latin typeface="Arial" panose="020B0604020202020204" pitchFamily="34" charset="0"/>
                <a:cs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Mastertextformat bearbeiten</a:t>
            </a:r>
          </a:p>
        </p:txBody>
      </p:sp>
      <p:sp>
        <p:nvSpPr>
          <p:cNvPr id="11" name="Title 1"/>
          <p:cNvSpPr>
            <a:spLocks noGrp="1"/>
          </p:cNvSpPr>
          <p:nvPr>
            <p:ph type="title"/>
          </p:nvPr>
        </p:nvSpPr>
        <p:spPr>
          <a:xfrm>
            <a:off x="383117" y="1"/>
            <a:ext cx="11424000" cy="753035"/>
          </a:xfrm>
          <a:prstGeom prst="rect">
            <a:avLst/>
          </a:prstGeom>
        </p:spPr>
        <p:txBody>
          <a:bodyPr lIns="0" tIns="0" rIns="0" bIns="0" anchor="ctr" anchorCtr="0"/>
          <a:lstStyle>
            <a:lvl1pPr algn="l">
              <a:defRPr sz="2000" b="1">
                <a:solidFill>
                  <a:schemeClr val="tx2"/>
                </a:solidFill>
                <a:latin typeface="Arial" panose="020B0604020202020204" pitchFamily="34" charset="0"/>
                <a:cs typeface="Arial" panose="020B0604020202020204" pitchFamily="34" charset="0"/>
              </a:defRPr>
            </a:lvl1pPr>
          </a:lstStyle>
          <a:p>
            <a:r>
              <a:rPr lang="de-DE" dirty="0"/>
              <a:t>Mastertitelformat bearbeiten</a:t>
            </a:r>
            <a:endParaRPr lang="en-US" dirty="0"/>
          </a:p>
        </p:txBody>
      </p:sp>
      <p:sp>
        <p:nvSpPr>
          <p:cNvPr id="6" name="Foliennummernplatzhalter 1"/>
          <p:cNvSpPr>
            <a:spLocks noGrp="1"/>
          </p:cNvSpPr>
          <p:nvPr>
            <p:ph type="sldNum" sz="quarter" idx="4"/>
          </p:nvPr>
        </p:nvSpPr>
        <p:spPr>
          <a:xfrm>
            <a:off x="384176" y="6226363"/>
            <a:ext cx="409277" cy="299945"/>
          </a:xfrm>
          <a:prstGeom prst="rect">
            <a:avLst/>
          </a:prstGeom>
        </p:spPr>
        <p:txBody>
          <a:bodyPr vert="horz" lIns="0" tIns="0" rIns="0" bIns="0" rtlCol="0" anchor="ctr"/>
          <a:lstStyle>
            <a:lvl1pPr algn="l">
              <a:defRPr sz="900">
                <a:solidFill>
                  <a:schemeClr val="tx2"/>
                </a:solidFill>
                <a:latin typeface="Arial" panose="020B0604020202020204" pitchFamily="34" charset="0"/>
                <a:cs typeface="Arial" panose="020B0604020202020204" pitchFamily="34" charset="0"/>
              </a:defRPr>
            </a:lvl1pPr>
          </a:lstStyle>
          <a:p>
            <a:fld id="{016ACDC5-9792-4EE2-846B-33470306C646}" type="slidenum">
              <a:rPr lang="en-US" smtClean="0"/>
              <a:pPr/>
              <a:t>‹Nr.›</a:t>
            </a:fld>
            <a:endParaRPr lang="en-US" dirty="0"/>
          </a:p>
        </p:txBody>
      </p:sp>
    </p:spTree>
    <p:extLst>
      <p:ext uri="{BB962C8B-B14F-4D97-AF65-F5344CB8AC3E}">
        <p14:creationId xmlns:p14="http://schemas.microsoft.com/office/powerpoint/2010/main" val="3654095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BB1F8-0B73-2346-9366-EEB41ECC29EF}"/>
              </a:ext>
            </a:extLst>
          </p:cNvPr>
          <p:cNvSpPr>
            <a:spLocks noGrp="1"/>
          </p:cNvSpPr>
          <p:nvPr>
            <p:ph type="sldNum" sz="quarter" idx="10"/>
          </p:nvPr>
        </p:nvSpPr>
        <p:spPr/>
        <p:txBody>
          <a:bodyPr/>
          <a:lstStyle/>
          <a:p>
            <a:fld id="{016ACDC5-9792-4EE2-846B-33470306C646}" type="slidenum">
              <a:rPr lang="en-US" smtClean="0"/>
              <a:pPr/>
              <a:t>‹Nr.›</a:t>
            </a:fld>
            <a:endParaRPr lang="en-US" dirty="0"/>
          </a:p>
        </p:txBody>
      </p:sp>
      <p:sp>
        <p:nvSpPr>
          <p:cNvPr id="4" name="Rectangle 3">
            <a:extLst>
              <a:ext uri="{FF2B5EF4-FFF2-40B4-BE49-F238E27FC236}">
                <a16:creationId xmlns:a16="http://schemas.microsoft.com/office/drawing/2014/main" id="{47708259-B455-6D4D-B04E-DCB6DE4145B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Arial" panose="020B0604020202020204" pitchFamily="34" charset="0"/>
            </a:endParaRPr>
          </a:p>
        </p:txBody>
      </p:sp>
    </p:spTree>
    <p:extLst>
      <p:ext uri="{BB962C8B-B14F-4D97-AF65-F5344CB8AC3E}">
        <p14:creationId xmlns:p14="http://schemas.microsoft.com/office/powerpoint/2010/main" val="425530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Untertitel">
    <p:spTree>
      <p:nvGrpSpPr>
        <p:cNvPr id="1" name=""/>
        <p:cNvGrpSpPr/>
        <p:nvPr/>
      </p:nvGrpSpPr>
      <p:grpSpPr>
        <a:xfrm>
          <a:off x="0" y="0"/>
          <a:ext cx="0" cy="0"/>
          <a:chOff x="0" y="0"/>
          <a:chExt cx="0" cy="0"/>
        </a:xfrm>
      </p:grpSpPr>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1341966" y="3200252"/>
            <a:ext cx="10467448" cy="580846"/>
          </a:xfrm>
          <a:prstGeom prst="rect">
            <a:avLst/>
          </a:prstGeom>
        </p:spPr>
        <p:txBody>
          <a:bodyPr lIns="0" tIns="0" rIns="0" bIns="0" anchor="b"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dirty="0" err="1"/>
              <a:t>Titel</a:t>
            </a:r>
            <a:r>
              <a:rPr lang="en-US" dirty="0"/>
              <a:t> (</a:t>
            </a:r>
            <a:r>
              <a:rPr lang="en-US" dirty="0" err="1"/>
              <a:t>einzeilig</a:t>
            </a:r>
            <a:r>
              <a:rPr lang="en-US" dirty="0"/>
              <a:t>) </a:t>
            </a:r>
            <a:r>
              <a:rPr lang="en-US" dirty="0" err="1"/>
              <a:t>mit</a:t>
            </a:r>
            <a:r>
              <a:rPr lang="en-US" dirty="0"/>
              <a:t> </a:t>
            </a:r>
            <a:r>
              <a:rPr lang="en-US" dirty="0" err="1"/>
              <a:t>Untertitel</a:t>
            </a:r>
            <a:endParaRPr lang="en-US" dirty="0"/>
          </a:p>
        </p:txBody>
      </p:sp>
      <p:sp>
        <p:nvSpPr>
          <p:cNvPr id="6" name="Subtitle 2"/>
          <p:cNvSpPr>
            <a:spLocks noGrp="1"/>
          </p:cNvSpPr>
          <p:nvPr>
            <p:ph type="subTitle" idx="1" hasCustomPrompt="1"/>
          </p:nvPr>
        </p:nvSpPr>
        <p:spPr>
          <a:xfrm>
            <a:off x="1341966" y="3785269"/>
            <a:ext cx="10467448" cy="421325"/>
          </a:xfrm>
          <a:prstGeom prst="rect">
            <a:avLst/>
          </a:prstGeom>
        </p:spPr>
        <p:txBody>
          <a:bodyPr wrap="none" lIns="0" tIns="0" rIns="0" bIns="0"/>
          <a:lstStyle>
            <a:lvl1pPr marL="0" indent="0" algn="l">
              <a:lnSpc>
                <a:spcPct val="100000"/>
              </a:lnSpc>
              <a:buNone/>
              <a:defRPr sz="2000" baseline="0">
                <a:solidFill>
                  <a:schemeClr val="tx1"/>
                </a:solidFill>
                <a:latin typeface="Arial" panose="020B0604020202020204" pitchFamily="34" charset="0"/>
                <a:cs typeface="Arial" panose="020B0604020202020204" pitchFamily="34" charset="0"/>
                <a:sym typeface="Wingdings" panose="05000000000000000000" pitchFamily="2"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Einzeiliger</a:t>
            </a:r>
            <a:r>
              <a:rPr lang="en-US" dirty="0"/>
              <a:t> </a:t>
            </a:r>
            <a:r>
              <a:rPr lang="en-US" dirty="0" err="1"/>
              <a:t>Untertitel</a:t>
            </a:r>
            <a:r>
              <a:rPr lang="en-US" dirty="0"/>
              <a:t>. </a:t>
            </a:r>
            <a:r>
              <a:rPr lang="en-US" dirty="0" err="1"/>
              <a:t>Für</a:t>
            </a:r>
            <a:r>
              <a:rPr lang="en-US" dirty="0"/>
              <a:t> </a:t>
            </a:r>
            <a:r>
              <a:rPr lang="en-US" dirty="0" err="1"/>
              <a:t>mehrzeilige</a:t>
            </a:r>
            <a:r>
              <a:rPr lang="en-US" dirty="0"/>
              <a:t>  </a:t>
            </a:r>
            <a:r>
              <a:rPr lang="en-US" dirty="0" err="1"/>
              <a:t>andere</a:t>
            </a:r>
            <a:r>
              <a:rPr lang="en-US" dirty="0"/>
              <a:t> </a:t>
            </a:r>
            <a:r>
              <a:rPr lang="en-US" dirty="0" err="1"/>
              <a:t>Vorlage</a:t>
            </a:r>
            <a:endParaRPr lang="en-US" dirty="0"/>
          </a:p>
        </p:txBody>
      </p:sp>
      <p:sp>
        <p:nvSpPr>
          <p:cNvPr id="7" name="Rechteck 6"/>
          <p:cNvSpPr/>
          <p:nvPr userDrawn="1"/>
        </p:nvSpPr>
        <p:spPr>
          <a:xfrm>
            <a:off x="0" y="3200252"/>
            <a:ext cx="1196720" cy="10063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9" name="Textplatzhalter 11"/>
          <p:cNvSpPr>
            <a:spLocks noGrp="1"/>
          </p:cNvSpPr>
          <p:nvPr>
            <p:ph type="body" sz="quarter" idx="10" hasCustomPrompt="1"/>
          </p:nvPr>
        </p:nvSpPr>
        <p:spPr>
          <a:xfrm>
            <a:off x="382588" y="1464032"/>
            <a:ext cx="9044298" cy="470597"/>
          </a:xfrm>
          <a:prstGeom prst="rect">
            <a:avLst/>
          </a:prstGeom>
        </p:spPr>
        <p:txBody>
          <a:bodyPr lIns="0" tIns="0" rIns="0" bIns="0" anchor="b"/>
          <a:lstStyle>
            <a:lvl1pPr marL="0" indent="0">
              <a:buNone/>
              <a:defRPr lang="de-DE" sz="2400" b="1" kern="1200" dirty="0">
                <a:solidFill>
                  <a:schemeClr val="accent4"/>
                </a:solidFill>
                <a:latin typeface="Arial" panose="020B0604020202020204" pitchFamily="34" charset="0"/>
                <a:ea typeface="+mn-ea"/>
                <a:cs typeface="Arial" panose="020B0604020202020204" pitchFamily="34" charset="0"/>
              </a:defRPr>
            </a:lvl1pPr>
          </a:lstStyle>
          <a:p>
            <a:pPr lvl="0"/>
            <a:r>
              <a:rPr lang="en-US" dirty="0" err="1"/>
              <a:t>Rahmenveranstaltung</a:t>
            </a:r>
            <a:r>
              <a:rPr lang="en-US" dirty="0"/>
              <a:t> / Ort</a:t>
            </a:r>
          </a:p>
        </p:txBody>
      </p:sp>
      <p:sp>
        <p:nvSpPr>
          <p:cNvPr id="10" name="Textplatzhalter 13"/>
          <p:cNvSpPr>
            <a:spLocks noGrp="1"/>
          </p:cNvSpPr>
          <p:nvPr>
            <p:ph type="body" sz="quarter" idx="11" hasCustomPrompt="1"/>
          </p:nvPr>
        </p:nvSpPr>
        <p:spPr>
          <a:xfrm>
            <a:off x="382589" y="1934628"/>
            <a:ext cx="9044297" cy="256988"/>
          </a:xfrm>
          <a:prstGeom prst="rect">
            <a:avLst/>
          </a:prstGeom>
        </p:spPr>
        <p:txBody>
          <a:bodyPr lIns="0" tIns="0" rIns="0" bIns="0" anchor="b"/>
          <a:lstStyle>
            <a:lvl1pPr marL="0" indent="0">
              <a:buNone/>
              <a:defRPr lang="de-DE" sz="1400" b="0" kern="1200" dirty="0">
                <a:solidFill>
                  <a:schemeClr val="bg1"/>
                </a:solidFill>
                <a:latin typeface="Arial" panose="020B0604020202020204" pitchFamily="34" charset="0"/>
                <a:ea typeface="+mn-ea"/>
                <a:cs typeface="Arial" panose="020B0604020202020204" pitchFamily="34" charset="0"/>
              </a:defRPr>
            </a:lvl1pPr>
          </a:lstStyle>
          <a:p>
            <a:pPr lvl="0"/>
            <a:r>
              <a:rPr lang="en-US" dirty="0"/>
              <a:t>Name des </a:t>
            </a:r>
            <a:r>
              <a:rPr lang="en-US" dirty="0" err="1"/>
              <a:t>Vortragenden</a:t>
            </a:r>
            <a:r>
              <a:rPr lang="en-US" dirty="0"/>
              <a:t> 1 | Name des </a:t>
            </a:r>
            <a:r>
              <a:rPr lang="en-US" dirty="0" err="1"/>
              <a:t>Vortragenden</a:t>
            </a:r>
            <a:r>
              <a:rPr lang="en-US" dirty="0"/>
              <a:t> 2 | …</a:t>
            </a:r>
          </a:p>
        </p:txBody>
      </p:sp>
      <p:sp>
        <p:nvSpPr>
          <p:cNvPr id="11" name="Textplatzhalter 15"/>
          <p:cNvSpPr>
            <a:spLocks noGrp="1"/>
          </p:cNvSpPr>
          <p:nvPr>
            <p:ph type="body" sz="quarter" idx="12" hasCustomPrompt="1"/>
          </p:nvPr>
        </p:nvSpPr>
        <p:spPr>
          <a:xfrm>
            <a:off x="9426886" y="1934628"/>
            <a:ext cx="2382527" cy="256988"/>
          </a:xfrm>
          <a:prstGeom prst="rect">
            <a:avLst/>
          </a:prstGeom>
        </p:spPr>
        <p:txBody>
          <a:bodyPr lIns="0" tIns="0" rIns="0" bIns="0" anchor="b"/>
          <a:lstStyle>
            <a:lvl1pPr marL="0" indent="0" algn="r">
              <a:buNone/>
              <a:defRPr lang="de-DE" sz="1400" b="0" kern="1200" dirty="0">
                <a:solidFill>
                  <a:schemeClr val="bg1"/>
                </a:solidFill>
                <a:latin typeface="Arial" panose="020B0604020202020204" pitchFamily="34" charset="0"/>
                <a:ea typeface="+mn-ea"/>
                <a:cs typeface="Arial" panose="020B0604020202020204" pitchFamily="34" charset="0"/>
              </a:defRPr>
            </a:lvl1pPr>
            <a:lvl2pPr marL="216100" indent="0">
              <a:buNone/>
              <a:defRPr/>
            </a:lvl2pPr>
            <a:lvl3pPr marL="432100" indent="0">
              <a:buNone/>
              <a:defRPr/>
            </a:lvl3pPr>
            <a:lvl4pPr marL="648000" indent="0">
              <a:buNone/>
              <a:defRPr/>
            </a:lvl4pPr>
            <a:lvl5pPr marL="648000" indent="0">
              <a:buNone/>
              <a:defRPr/>
            </a:lvl5pPr>
          </a:lstStyle>
          <a:p>
            <a:pPr lvl="0"/>
            <a:r>
              <a:rPr lang="en-US" dirty="0"/>
              <a:t>&lt;Datum&gt;</a:t>
            </a:r>
          </a:p>
        </p:txBody>
      </p:sp>
    </p:spTree>
    <p:extLst>
      <p:ext uri="{BB962C8B-B14F-4D97-AF65-F5344CB8AC3E}">
        <p14:creationId xmlns:p14="http://schemas.microsoft.com/office/powerpoint/2010/main" val="332884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 langer Untertitel">
    <p:spTree>
      <p:nvGrpSpPr>
        <p:cNvPr id="1" name=""/>
        <p:cNvGrpSpPr/>
        <p:nvPr/>
      </p:nvGrpSpPr>
      <p:grpSpPr>
        <a:xfrm>
          <a:off x="0" y="0"/>
          <a:ext cx="0" cy="0"/>
          <a:chOff x="0" y="0"/>
          <a:chExt cx="0" cy="0"/>
        </a:xfrm>
      </p:grpSpPr>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hteck 6"/>
          <p:cNvSpPr/>
          <p:nvPr userDrawn="1"/>
        </p:nvSpPr>
        <p:spPr>
          <a:xfrm>
            <a:off x="0" y="3200253"/>
            <a:ext cx="1196720" cy="5945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0" name="Rechteck 9"/>
          <p:cNvSpPr/>
          <p:nvPr userDrawn="1"/>
        </p:nvSpPr>
        <p:spPr>
          <a:xfrm>
            <a:off x="0" y="3794785"/>
            <a:ext cx="1196720" cy="1063485"/>
          </a:xfrm>
          <a:prstGeom prst="rect">
            <a:avLst/>
          </a:prstGeom>
          <a:solidFill>
            <a:srgbClr val="F6A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8" name="Subtitle 2"/>
          <p:cNvSpPr>
            <a:spLocks noGrp="1"/>
          </p:cNvSpPr>
          <p:nvPr>
            <p:ph type="subTitle" idx="1" hasCustomPrompt="1"/>
          </p:nvPr>
        </p:nvSpPr>
        <p:spPr>
          <a:xfrm>
            <a:off x="1341965" y="3789363"/>
            <a:ext cx="10467447" cy="1068907"/>
          </a:xfrm>
          <a:prstGeom prst="rect">
            <a:avLst/>
          </a:prstGeom>
        </p:spPr>
        <p:txBody>
          <a:bodyPr wrap="square" lIns="0" tIns="0" rIns="0" bIns="0" anchor="ctr"/>
          <a:lstStyle>
            <a:lvl1pPr marL="0" indent="0" algn="l">
              <a:lnSpc>
                <a:spcPct val="100000"/>
              </a:lnSpc>
              <a:buNone/>
              <a:defRPr sz="200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Mehrzeiliger</a:t>
            </a:r>
            <a:r>
              <a:rPr lang="en-US" dirty="0"/>
              <a:t> </a:t>
            </a:r>
            <a:r>
              <a:rPr lang="en-US" dirty="0" err="1"/>
              <a:t>Untertitel</a:t>
            </a:r>
            <a:r>
              <a:rPr lang="en-US" dirty="0"/>
              <a:t>, </a:t>
            </a:r>
            <a:r>
              <a:rPr lang="en-US" dirty="0" err="1"/>
              <a:t>zum</a:t>
            </a:r>
            <a:r>
              <a:rPr lang="en-US" dirty="0"/>
              <a:t> </a:t>
            </a:r>
            <a:r>
              <a:rPr lang="en-US" dirty="0" err="1"/>
              <a:t>Beispiel</a:t>
            </a:r>
            <a:r>
              <a:rPr lang="en-US" dirty="0"/>
              <a:t> der Name der </a:t>
            </a:r>
            <a:r>
              <a:rPr lang="en-US" dirty="0" err="1"/>
              <a:t>Abschlussarbeit</a:t>
            </a:r>
            <a:r>
              <a:rPr lang="en-US" dirty="0"/>
              <a:t>. </a:t>
            </a:r>
            <a:r>
              <a:rPr lang="en-US" dirty="0" err="1"/>
              <a:t>Im</a:t>
            </a:r>
            <a:r>
              <a:rPr lang="en-US" dirty="0"/>
              <a:t> </a:t>
            </a:r>
            <a:r>
              <a:rPr lang="en-US" dirty="0" err="1"/>
              <a:t>Titel</a:t>
            </a:r>
            <a:r>
              <a:rPr lang="en-US" dirty="0"/>
              <a:t> </a:t>
            </a:r>
            <a:r>
              <a:rPr lang="en-US" dirty="0" err="1"/>
              <a:t>steht</a:t>
            </a:r>
            <a:r>
              <a:rPr lang="en-US" dirty="0"/>
              <a:t> </a:t>
            </a:r>
            <a:r>
              <a:rPr lang="en-US" dirty="0" err="1"/>
              <a:t>dann</a:t>
            </a:r>
            <a:r>
              <a:rPr lang="en-US" dirty="0"/>
              <a:t> „</a:t>
            </a:r>
            <a:r>
              <a:rPr lang="en-US" dirty="0" err="1"/>
              <a:t>Bachelorarbeit</a:t>
            </a:r>
            <a:r>
              <a:rPr lang="en-US" dirty="0"/>
              <a:t>“ </a:t>
            </a:r>
            <a:r>
              <a:rPr lang="en-US" dirty="0" err="1"/>
              <a:t>oder</a:t>
            </a:r>
            <a:r>
              <a:rPr lang="en-US" dirty="0"/>
              <a:t> „</a:t>
            </a:r>
            <a:r>
              <a:rPr lang="en-US" dirty="0" err="1"/>
              <a:t>Masterarbeit</a:t>
            </a:r>
            <a:r>
              <a:rPr lang="en-US" dirty="0"/>
              <a:t>“</a:t>
            </a:r>
          </a:p>
        </p:txBody>
      </p:sp>
      <p:sp>
        <p:nvSpPr>
          <p:cNvPr id="13" name="Title 1"/>
          <p:cNvSpPr>
            <a:spLocks noGrp="1"/>
          </p:cNvSpPr>
          <p:nvPr>
            <p:ph type="ctrTitle" hasCustomPrompt="1"/>
          </p:nvPr>
        </p:nvSpPr>
        <p:spPr>
          <a:xfrm>
            <a:off x="1341965" y="3254786"/>
            <a:ext cx="10467447" cy="534577"/>
          </a:xfrm>
          <a:prstGeom prst="rect">
            <a:avLst/>
          </a:prstGeom>
        </p:spPr>
        <p:txBody>
          <a:bodyPr lIns="0" tIns="0" rIns="0" bIns="0" anchor="ctr"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dirty="0" err="1"/>
              <a:t>Titel</a:t>
            </a:r>
            <a:r>
              <a:rPr lang="en-US" dirty="0"/>
              <a:t> (</a:t>
            </a:r>
            <a:r>
              <a:rPr lang="en-US" dirty="0" err="1"/>
              <a:t>einzeilig</a:t>
            </a:r>
            <a:r>
              <a:rPr lang="en-US" dirty="0"/>
              <a:t>) </a:t>
            </a:r>
            <a:r>
              <a:rPr lang="en-US" dirty="0" err="1"/>
              <a:t>mit</a:t>
            </a:r>
            <a:r>
              <a:rPr lang="en-US" dirty="0"/>
              <a:t> </a:t>
            </a:r>
            <a:r>
              <a:rPr lang="en-US" dirty="0" err="1"/>
              <a:t>Untertitel</a:t>
            </a:r>
            <a:endParaRPr lang="en-US" dirty="0"/>
          </a:p>
        </p:txBody>
      </p:sp>
      <p:sp>
        <p:nvSpPr>
          <p:cNvPr id="11" name="Textplatzhalter 11"/>
          <p:cNvSpPr>
            <a:spLocks noGrp="1"/>
          </p:cNvSpPr>
          <p:nvPr>
            <p:ph type="body" sz="quarter" idx="10" hasCustomPrompt="1"/>
          </p:nvPr>
        </p:nvSpPr>
        <p:spPr>
          <a:xfrm>
            <a:off x="382588" y="1464032"/>
            <a:ext cx="9044298" cy="470597"/>
          </a:xfrm>
          <a:prstGeom prst="rect">
            <a:avLst/>
          </a:prstGeom>
        </p:spPr>
        <p:txBody>
          <a:bodyPr lIns="0" tIns="0" rIns="0" bIns="0" anchor="b"/>
          <a:lstStyle>
            <a:lvl1pPr marL="0" indent="0">
              <a:buNone/>
              <a:defRPr lang="de-DE" sz="2400" b="1" kern="1200" dirty="0">
                <a:solidFill>
                  <a:schemeClr val="accent4"/>
                </a:solidFill>
                <a:latin typeface="Arial" panose="020B0604020202020204" pitchFamily="34" charset="0"/>
                <a:ea typeface="+mn-ea"/>
                <a:cs typeface="Arial" panose="020B0604020202020204" pitchFamily="34" charset="0"/>
              </a:defRPr>
            </a:lvl1pPr>
          </a:lstStyle>
          <a:p>
            <a:pPr lvl="0"/>
            <a:r>
              <a:rPr lang="en-US" dirty="0" err="1"/>
              <a:t>Rahmenveranstaltung</a:t>
            </a:r>
            <a:r>
              <a:rPr lang="en-US" dirty="0"/>
              <a:t> / Ort</a:t>
            </a:r>
          </a:p>
        </p:txBody>
      </p:sp>
      <p:sp>
        <p:nvSpPr>
          <p:cNvPr id="14" name="Textplatzhalter 13"/>
          <p:cNvSpPr>
            <a:spLocks noGrp="1"/>
          </p:cNvSpPr>
          <p:nvPr>
            <p:ph type="body" sz="quarter" idx="11" hasCustomPrompt="1"/>
          </p:nvPr>
        </p:nvSpPr>
        <p:spPr>
          <a:xfrm>
            <a:off x="382589" y="1934628"/>
            <a:ext cx="9044297" cy="256988"/>
          </a:xfrm>
          <a:prstGeom prst="rect">
            <a:avLst/>
          </a:prstGeom>
        </p:spPr>
        <p:txBody>
          <a:bodyPr lIns="0" tIns="0" rIns="0" bIns="0" anchor="b"/>
          <a:lstStyle>
            <a:lvl1pPr marL="0" indent="0">
              <a:buNone/>
              <a:defRPr lang="de-DE" sz="1400" b="0" kern="1200" dirty="0">
                <a:solidFill>
                  <a:schemeClr val="bg1"/>
                </a:solidFill>
                <a:latin typeface="Arial" panose="020B0604020202020204" pitchFamily="34" charset="0"/>
                <a:ea typeface="+mn-ea"/>
                <a:cs typeface="Arial" panose="020B0604020202020204" pitchFamily="34" charset="0"/>
              </a:defRPr>
            </a:lvl1pPr>
          </a:lstStyle>
          <a:p>
            <a:pPr lvl="0"/>
            <a:r>
              <a:rPr lang="en-US" dirty="0"/>
              <a:t>Name des </a:t>
            </a:r>
            <a:r>
              <a:rPr lang="en-US" dirty="0" err="1"/>
              <a:t>Vortragenden</a:t>
            </a:r>
            <a:r>
              <a:rPr lang="en-US" dirty="0"/>
              <a:t> 1 | Name des </a:t>
            </a:r>
            <a:r>
              <a:rPr lang="en-US" dirty="0" err="1"/>
              <a:t>Vortragenden</a:t>
            </a:r>
            <a:r>
              <a:rPr lang="en-US" dirty="0"/>
              <a:t> 2 | …</a:t>
            </a:r>
          </a:p>
        </p:txBody>
      </p:sp>
      <p:sp>
        <p:nvSpPr>
          <p:cNvPr id="17" name="Textplatzhalter 15"/>
          <p:cNvSpPr>
            <a:spLocks noGrp="1"/>
          </p:cNvSpPr>
          <p:nvPr>
            <p:ph type="body" sz="quarter" idx="12" hasCustomPrompt="1"/>
          </p:nvPr>
        </p:nvSpPr>
        <p:spPr>
          <a:xfrm>
            <a:off x="9426886" y="1934628"/>
            <a:ext cx="2382527" cy="256988"/>
          </a:xfrm>
          <a:prstGeom prst="rect">
            <a:avLst/>
          </a:prstGeom>
        </p:spPr>
        <p:txBody>
          <a:bodyPr lIns="0" tIns="0" rIns="0" bIns="0" anchor="b"/>
          <a:lstStyle>
            <a:lvl1pPr marL="0" indent="0" algn="r">
              <a:buNone/>
              <a:defRPr lang="de-DE" sz="1400" b="0" kern="1200" dirty="0">
                <a:solidFill>
                  <a:schemeClr val="bg1"/>
                </a:solidFill>
                <a:latin typeface="Arial" panose="020B0604020202020204" pitchFamily="34" charset="0"/>
                <a:ea typeface="+mn-ea"/>
                <a:cs typeface="Arial" panose="020B0604020202020204" pitchFamily="34" charset="0"/>
              </a:defRPr>
            </a:lvl1pPr>
            <a:lvl2pPr marL="216100" indent="0">
              <a:buNone/>
              <a:defRPr/>
            </a:lvl2pPr>
            <a:lvl3pPr marL="432100" indent="0">
              <a:buNone/>
              <a:defRPr/>
            </a:lvl3pPr>
            <a:lvl4pPr marL="648000" indent="0">
              <a:buNone/>
              <a:defRPr/>
            </a:lvl4pPr>
            <a:lvl5pPr marL="648000" indent="0">
              <a:buNone/>
              <a:defRPr/>
            </a:lvl5pPr>
          </a:lstStyle>
          <a:p>
            <a:pPr lvl="0"/>
            <a:r>
              <a:rPr lang="en-US" dirty="0"/>
              <a:t>&lt;Datum&gt;</a:t>
            </a:r>
          </a:p>
        </p:txBody>
      </p:sp>
    </p:spTree>
    <p:extLst>
      <p:ext uri="{BB962C8B-B14F-4D97-AF65-F5344CB8AC3E}">
        <p14:creationId xmlns:p14="http://schemas.microsoft.com/office/powerpoint/2010/main" val="264601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schnitts-Titelfolie">
    <p:spTree>
      <p:nvGrpSpPr>
        <p:cNvPr id="1" name=""/>
        <p:cNvGrpSpPr/>
        <p:nvPr/>
      </p:nvGrpSpPr>
      <p:grpSpPr>
        <a:xfrm>
          <a:off x="0" y="0"/>
          <a:ext cx="0" cy="0"/>
          <a:chOff x="0" y="0"/>
          <a:chExt cx="0" cy="0"/>
        </a:xfrm>
      </p:grpSpPr>
      <p:sp>
        <p:nvSpPr>
          <p:cNvPr id="7" name="Rechteck 6"/>
          <p:cNvSpPr/>
          <p:nvPr userDrawn="1"/>
        </p:nvSpPr>
        <p:spPr>
          <a:xfrm>
            <a:off x="0" y="3789363"/>
            <a:ext cx="1196720" cy="10242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8" name="Title 1"/>
          <p:cNvSpPr>
            <a:spLocks noGrp="1"/>
          </p:cNvSpPr>
          <p:nvPr>
            <p:ph type="ctrTitle" hasCustomPrompt="1"/>
          </p:nvPr>
        </p:nvSpPr>
        <p:spPr>
          <a:xfrm>
            <a:off x="1341966" y="3789364"/>
            <a:ext cx="10467448" cy="602880"/>
          </a:xfrm>
          <a:prstGeom prst="rect">
            <a:avLst/>
          </a:prstGeom>
        </p:spPr>
        <p:txBody>
          <a:bodyPr lIns="0" tIns="0" rIns="0" bIns="0" anchor="b"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en-US" dirty="0" err="1"/>
              <a:t>Abschnitt</a:t>
            </a:r>
            <a:r>
              <a:rPr lang="en-US" dirty="0"/>
              <a:t> &lt;X&gt;</a:t>
            </a:r>
          </a:p>
        </p:txBody>
      </p:sp>
      <p:sp>
        <p:nvSpPr>
          <p:cNvPr id="10" name="Subtitle 2"/>
          <p:cNvSpPr>
            <a:spLocks noGrp="1"/>
          </p:cNvSpPr>
          <p:nvPr>
            <p:ph type="subTitle" idx="1" hasCustomPrompt="1"/>
          </p:nvPr>
        </p:nvSpPr>
        <p:spPr>
          <a:xfrm>
            <a:off x="1341966" y="4392243"/>
            <a:ext cx="10467448" cy="421325"/>
          </a:xfrm>
          <a:prstGeom prst="rect">
            <a:avLst/>
          </a:prstGeom>
        </p:spPr>
        <p:txBody>
          <a:bodyPr wrap="none"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des </a:t>
            </a:r>
            <a:r>
              <a:rPr lang="en-US" dirty="0" err="1"/>
              <a:t>Abschnittes</a:t>
            </a:r>
            <a:endParaRPr lang="en-US" dirty="0"/>
          </a:p>
        </p:txBody>
      </p:sp>
    </p:spTree>
    <p:extLst>
      <p:ext uri="{BB962C8B-B14F-4D97-AF65-F5344CB8AC3E}">
        <p14:creationId xmlns:p14="http://schemas.microsoft.com/office/powerpoint/2010/main" val="3828752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bschnitts-Titelfolie-zentriert">
    <p:spTree>
      <p:nvGrpSpPr>
        <p:cNvPr id="1" name=""/>
        <p:cNvGrpSpPr/>
        <p:nvPr/>
      </p:nvGrpSpPr>
      <p:grpSpPr>
        <a:xfrm>
          <a:off x="0" y="0"/>
          <a:ext cx="0" cy="0"/>
          <a:chOff x="0" y="0"/>
          <a:chExt cx="0" cy="0"/>
        </a:xfrm>
      </p:grpSpPr>
      <p:sp>
        <p:nvSpPr>
          <p:cNvPr id="7" name="Rechteck 6"/>
          <p:cNvSpPr/>
          <p:nvPr userDrawn="1"/>
        </p:nvSpPr>
        <p:spPr>
          <a:xfrm>
            <a:off x="0" y="3789363"/>
            <a:ext cx="1196720" cy="10242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8" name="Title 1"/>
          <p:cNvSpPr>
            <a:spLocks noGrp="1"/>
          </p:cNvSpPr>
          <p:nvPr>
            <p:ph type="ctrTitle" hasCustomPrompt="1"/>
          </p:nvPr>
        </p:nvSpPr>
        <p:spPr>
          <a:xfrm>
            <a:off x="1341965" y="3789363"/>
            <a:ext cx="10467448" cy="1024204"/>
          </a:xfrm>
          <a:prstGeom prst="rect">
            <a:avLst/>
          </a:prstGeom>
        </p:spPr>
        <p:txBody>
          <a:bodyPr lIns="0" tIns="0" rIns="0" bIns="0" anchor="ctr"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en-US" dirty="0" err="1"/>
              <a:t>Abschnitt</a:t>
            </a:r>
            <a:r>
              <a:rPr lang="en-US" dirty="0"/>
              <a:t> &lt;X&gt;</a:t>
            </a:r>
          </a:p>
        </p:txBody>
      </p:sp>
    </p:spTree>
    <p:extLst>
      <p:ext uri="{BB962C8B-B14F-4D97-AF65-F5344CB8AC3E}">
        <p14:creationId xmlns:p14="http://schemas.microsoft.com/office/powerpoint/2010/main" val="176085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bschnitts-Titelfolie mit Gliederung">
    <p:spTree>
      <p:nvGrpSpPr>
        <p:cNvPr id="1" name=""/>
        <p:cNvGrpSpPr/>
        <p:nvPr/>
      </p:nvGrpSpPr>
      <p:grpSpPr>
        <a:xfrm>
          <a:off x="0" y="0"/>
          <a:ext cx="0" cy="0"/>
          <a:chOff x="0" y="0"/>
          <a:chExt cx="0" cy="0"/>
        </a:xfrm>
      </p:grpSpPr>
      <p:sp>
        <p:nvSpPr>
          <p:cNvPr id="7" name="Rechteck 6"/>
          <p:cNvSpPr/>
          <p:nvPr/>
        </p:nvSpPr>
        <p:spPr>
          <a:xfrm>
            <a:off x="0" y="483803"/>
            <a:ext cx="1196720" cy="10081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8" name="Title 1"/>
          <p:cNvSpPr>
            <a:spLocks noGrp="1"/>
          </p:cNvSpPr>
          <p:nvPr>
            <p:ph type="ctrTitle" hasCustomPrompt="1"/>
          </p:nvPr>
        </p:nvSpPr>
        <p:spPr>
          <a:xfrm>
            <a:off x="1341966" y="483804"/>
            <a:ext cx="10467448" cy="585017"/>
          </a:xfrm>
          <a:prstGeom prst="rect">
            <a:avLst/>
          </a:prstGeom>
        </p:spPr>
        <p:txBody>
          <a:bodyPr lIns="0" tIns="0" rIns="0" bIns="0" anchor="b" anchorCtr="0">
            <a:noAutofit/>
          </a:bodyPr>
          <a:lstStyle>
            <a:lvl1pPr algn="l">
              <a:defRPr sz="3200" b="1" baseline="0">
                <a:solidFill>
                  <a:schemeClr val="tx2"/>
                </a:solidFill>
                <a:latin typeface="Arial" panose="020B0604020202020204" pitchFamily="34" charset="0"/>
                <a:cs typeface="Arial" panose="020B0604020202020204" pitchFamily="34" charset="0"/>
              </a:defRPr>
            </a:lvl1pPr>
          </a:lstStyle>
          <a:p>
            <a:r>
              <a:rPr lang="en-US" dirty="0" err="1"/>
              <a:t>Abschnitt</a:t>
            </a:r>
            <a:r>
              <a:rPr lang="en-US" dirty="0"/>
              <a:t> &lt;X&gt;</a:t>
            </a:r>
          </a:p>
        </p:txBody>
      </p:sp>
      <p:sp>
        <p:nvSpPr>
          <p:cNvPr id="10" name="Subtitle 2"/>
          <p:cNvSpPr>
            <a:spLocks noGrp="1"/>
          </p:cNvSpPr>
          <p:nvPr>
            <p:ph type="subTitle" idx="1" hasCustomPrompt="1"/>
          </p:nvPr>
        </p:nvSpPr>
        <p:spPr>
          <a:xfrm>
            <a:off x="1341966" y="1068821"/>
            <a:ext cx="10467448" cy="421325"/>
          </a:xfrm>
          <a:prstGeom prst="rect">
            <a:avLst/>
          </a:prstGeom>
        </p:spPr>
        <p:txBody>
          <a:bodyPr wrap="none"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des </a:t>
            </a:r>
            <a:r>
              <a:rPr lang="en-US" dirty="0" err="1"/>
              <a:t>Abschnittes</a:t>
            </a:r>
            <a:endParaRPr lang="en-US" dirty="0"/>
          </a:p>
        </p:txBody>
      </p:sp>
      <p:sp>
        <p:nvSpPr>
          <p:cNvPr id="11" name="Rechteck 10"/>
          <p:cNvSpPr/>
          <p:nvPr userDrawn="1"/>
        </p:nvSpPr>
        <p:spPr>
          <a:xfrm>
            <a:off x="0" y="1916832"/>
            <a:ext cx="1196720" cy="3888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2" name="Textplatzhalter 11"/>
          <p:cNvSpPr>
            <a:spLocks noGrp="1"/>
          </p:cNvSpPr>
          <p:nvPr>
            <p:ph type="body" sz="quarter" idx="13"/>
          </p:nvPr>
        </p:nvSpPr>
        <p:spPr>
          <a:xfrm>
            <a:off x="1341966" y="1934738"/>
            <a:ext cx="10467448" cy="3870527"/>
          </a:xfrm>
          <a:prstGeom prst="rect">
            <a:avLst/>
          </a:prstGeom>
        </p:spPr>
        <p:txBody>
          <a:bodyPr lIns="0" tIns="0" rIns="0" bIns="0" anchor="t">
            <a:normAutofit/>
          </a:bodyPr>
          <a:lstStyle>
            <a:lvl1pPr marL="361950" indent="-361950">
              <a:spcBef>
                <a:spcPts val="1200"/>
              </a:spcBef>
              <a:buClr>
                <a:schemeClr val="accent4"/>
              </a:buClr>
              <a:buSzPct val="80000"/>
              <a:buFont typeface="Arial" panose="020B0604020202020204" pitchFamily="34" charset="0"/>
              <a:buChar char="►"/>
              <a:tabLst>
                <a:tab pos="628650" algn="l"/>
              </a:tabLst>
              <a:defRPr sz="2800">
                <a:latin typeface="Arial" panose="020B0604020202020204" pitchFamily="34" charset="0"/>
                <a:cs typeface="Arial" panose="020B0604020202020204" pitchFamily="34" charset="0"/>
              </a:defRPr>
            </a:lvl1pPr>
            <a:lvl2pPr marL="622300" indent="-269875">
              <a:buClr>
                <a:schemeClr val="accent4"/>
              </a:buClr>
              <a:buSzPct val="70000"/>
              <a:buFont typeface="Wingdings" panose="05000000000000000000" pitchFamily="2" charset="2"/>
              <a:buChar char="§"/>
              <a:tabLst>
                <a:tab pos="431800" algn="l"/>
                <a:tab pos="896938" algn="l"/>
              </a:tabLst>
              <a:defRPr sz="2400">
                <a:latin typeface="Arial" panose="020B0604020202020204" pitchFamily="34" charset="0"/>
                <a:cs typeface="Arial" panose="020B0604020202020204" pitchFamily="34" charset="0"/>
              </a:defRPr>
            </a:lvl2pPr>
            <a:lvl3pPr marL="901700" indent="-266700">
              <a:buClr>
                <a:schemeClr val="accent4"/>
              </a:buClr>
              <a:buFont typeface="Arial" panose="020B0604020202020204" pitchFamily="34" charset="0"/>
              <a:buChar char="•"/>
              <a:tabLst>
                <a:tab pos="1079500" algn="l"/>
                <a:tab pos="1255713" algn="l"/>
              </a:tabLst>
              <a:defRPr sz="2000">
                <a:latin typeface="Arial" panose="020B0604020202020204" pitchFamily="34" charset="0"/>
                <a:cs typeface="Arial" panose="020B0604020202020204" pitchFamily="34" charset="0"/>
              </a:defRPr>
            </a:lvl3pPr>
            <a:lvl4pPr marL="1168400" indent="-268288">
              <a:buClr>
                <a:schemeClr val="accent4"/>
              </a:buClr>
              <a:defRPr sz="1800">
                <a:latin typeface="Arial" panose="020B0604020202020204" pitchFamily="34" charset="0"/>
                <a:cs typeface="Arial" panose="020B0604020202020204" pitchFamily="34" charset="0"/>
              </a:defRPr>
            </a:lvl4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384279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hrveranstaltung_Titelfolie">
    <p:spTree>
      <p:nvGrpSpPr>
        <p:cNvPr id="1" name=""/>
        <p:cNvGrpSpPr/>
        <p:nvPr/>
      </p:nvGrpSpPr>
      <p:grpSpPr>
        <a:xfrm>
          <a:off x="0" y="0"/>
          <a:ext cx="0" cy="0"/>
          <a:chOff x="0" y="0"/>
          <a:chExt cx="0" cy="0"/>
        </a:xfrm>
      </p:grpSpPr>
      <p:sp>
        <p:nvSpPr>
          <p:cNvPr id="3" name="Rechteck 2"/>
          <p:cNvSpPr/>
          <p:nvPr userDrawn="1"/>
        </p:nvSpPr>
        <p:spPr>
          <a:xfrm>
            <a:off x="382588" y="822507"/>
            <a:ext cx="1349683" cy="1355048"/>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hteck 1"/>
          <p:cNvSpPr/>
          <p:nvPr userDrawn="1"/>
        </p:nvSpPr>
        <p:spPr>
          <a:xfrm>
            <a:off x="0" y="3599310"/>
            <a:ext cx="12192000" cy="32586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1871530" y="4557293"/>
            <a:ext cx="519245" cy="300457"/>
          </a:xfrm>
          <a:prstGeom prst="rect">
            <a:avLst/>
          </a:prstGeom>
        </p:spPr>
        <p:txBody>
          <a:bodyPr lIns="0" tIns="0" rIns="0" bIns="0" anchor="t" anchorCtr="0">
            <a:noAutofit/>
          </a:bodyPr>
          <a:lstStyle>
            <a:lvl1pPr algn="l">
              <a:defRPr lang="de-DE" sz="2000" b="0" kern="1200" baseline="0" dirty="0" smtClean="0">
                <a:solidFill>
                  <a:schemeClr val="bg1"/>
                </a:solidFill>
                <a:latin typeface="Arial" panose="020B0604020202020204" pitchFamily="34" charset="0"/>
                <a:ea typeface="+mj-ea"/>
                <a:cs typeface="Arial" panose="020B0604020202020204" pitchFamily="34" charset="0"/>
              </a:defRPr>
            </a:lvl1pPr>
          </a:lstStyle>
          <a:p>
            <a:r>
              <a:rPr lang="de-DE" dirty="0"/>
              <a:t>Part</a:t>
            </a:r>
            <a:endParaRPr lang="en-US" dirty="0"/>
          </a:p>
        </p:txBody>
      </p:sp>
      <p:sp>
        <p:nvSpPr>
          <p:cNvPr id="6" name="Subtitle 2"/>
          <p:cNvSpPr>
            <a:spLocks noGrp="1"/>
          </p:cNvSpPr>
          <p:nvPr>
            <p:ph type="subTitle" idx="1" hasCustomPrompt="1"/>
          </p:nvPr>
        </p:nvSpPr>
        <p:spPr>
          <a:xfrm>
            <a:off x="1871531" y="4945982"/>
            <a:ext cx="9937882" cy="1045383"/>
          </a:xfrm>
          <a:prstGeom prst="rect">
            <a:avLst/>
          </a:prstGeom>
        </p:spPr>
        <p:txBody>
          <a:bodyPr lIns="0" tIns="0" rIns="0" bIns="0" anchor="ctr"/>
          <a:lstStyle>
            <a:lvl1pPr marL="0" indent="0" algn="l">
              <a:lnSpc>
                <a:spcPct val="100000"/>
              </a:lnSpc>
              <a:buNone/>
              <a:defRPr sz="3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&lt;Vorlesungs-Abschnitts-Titel&gt;</a:t>
            </a:r>
            <a:endParaRPr lang="en-US" dirty="0"/>
          </a:p>
        </p:txBody>
      </p:sp>
      <p:sp>
        <p:nvSpPr>
          <p:cNvPr id="18" name="Rechteck 17"/>
          <p:cNvSpPr/>
          <p:nvPr userDrawn="1"/>
        </p:nvSpPr>
        <p:spPr>
          <a:xfrm>
            <a:off x="1" y="4551204"/>
            <a:ext cx="1732270" cy="1440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13" name="Textfeld 12"/>
          <p:cNvSpPr txBox="1"/>
          <p:nvPr userDrawn="1"/>
        </p:nvSpPr>
        <p:spPr>
          <a:xfrm>
            <a:off x="392580" y="2308512"/>
            <a:ext cx="11416833" cy="492443"/>
          </a:xfrm>
          <a:prstGeom prst="rect">
            <a:avLst/>
          </a:prstGeom>
          <a:noFill/>
        </p:spPr>
        <p:txBody>
          <a:bodyPr wrap="square" lIns="0" tIns="0" rIns="0" bIns="0" rtlCol="0" anchor="t" anchorCtr="0">
            <a:noAutofit/>
          </a:bodyPr>
          <a:lstStyle/>
          <a:p>
            <a:pPr algn="l"/>
            <a:r>
              <a:rPr lang="de-DE" sz="1400" b="0" dirty="0">
                <a:solidFill>
                  <a:schemeClr val="tx2"/>
                </a:solidFill>
                <a:latin typeface="Arial" panose="020B0604020202020204" pitchFamily="34" charset="0"/>
                <a:cs typeface="Arial" panose="020B0604020202020204" pitchFamily="34" charset="0"/>
              </a:rPr>
              <a:t>Name</a:t>
            </a:r>
            <a:r>
              <a:rPr lang="de-DE" sz="1400" b="0" baseline="0" dirty="0">
                <a:solidFill>
                  <a:schemeClr val="tx2"/>
                </a:solidFill>
                <a:latin typeface="Arial" panose="020B0604020202020204" pitchFamily="34" charset="0"/>
                <a:cs typeface="Arial" panose="020B0604020202020204" pitchFamily="34" charset="0"/>
              </a:rPr>
              <a:t> 1</a:t>
            </a:r>
            <a:r>
              <a:rPr lang="de-DE" sz="1400" b="0" dirty="0">
                <a:solidFill>
                  <a:schemeClr val="tx2"/>
                </a:solidFill>
                <a:latin typeface="Arial" panose="020B0604020202020204" pitchFamily="34" charset="0"/>
                <a:cs typeface="Arial" panose="020B0604020202020204" pitchFamily="34" charset="0"/>
              </a:rPr>
              <a:t> </a:t>
            </a:r>
            <a:r>
              <a:rPr lang="de-DE" sz="1800" b="0" dirty="0">
                <a:solidFill>
                  <a:schemeClr val="tx2"/>
                </a:solidFill>
                <a:latin typeface="Arial" panose="020B0604020202020204" pitchFamily="34" charset="0"/>
                <a:cs typeface="Arial" panose="020B0604020202020204" pitchFamily="34" charset="0"/>
              </a:rPr>
              <a:t>| </a:t>
            </a:r>
            <a:r>
              <a:rPr lang="de-DE" sz="1400" b="0" dirty="0">
                <a:solidFill>
                  <a:schemeClr val="tx2"/>
                </a:solidFill>
                <a:latin typeface="Arial" panose="020B0604020202020204" pitchFamily="34" charset="0"/>
                <a:cs typeface="Arial" panose="020B0604020202020204" pitchFamily="34" charset="0"/>
              </a:rPr>
              <a:t>Name 2</a:t>
            </a:r>
            <a:endParaRPr lang="de-DE" sz="1400" b="0" baseline="0" dirty="0">
              <a:solidFill>
                <a:schemeClr val="tx2"/>
              </a:solidFill>
              <a:latin typeface="Arial" panose="020B0604020202020204" pitchFamily="34" charset="0"/>
              <a:cs typeface="Arial" panose="020B0604020202020204" pitchFamily="34" charset="0"/>
            </a:endParaRPr>
          </a:p>
          <a:p>
            <a:pPr algn="l"/>
            <a:r>
              <a:rPr lang="en-US" sz="1400" b="0" dirty="0">
                <a:solidFill>
                  <a:schemeClr val="tx2"/>
                </a:solidFill>
                <a:latin typeface="Arial" panose="020B0604020202020204" pitchFamily="34" charset="0"/>
                <a:cs typeface="Arial" panose="020B0604020202020204" pitchFamily="34" charset="0"/>
              </a:rPr>
              <a:t>Winter Semester 2019/2020</a:t>
            </a:r>
          </a:p>
        </p:txBody>
      </p:sp>
      <p:sp>
        <p:nvSpPr>
          <p:cNvPr id="17" name="Textfeld 16"/>
          <p:cNvSpPr txBox="1"/>
          <p:nvPr userDrawn="1"/>
        </p:nvSpPr>
        <p:spPr>
          <a:xfrm>
            <a:off x="1871531" y="822507"/>
            <a:ext cx="9937882" cy="1355047"/>
          </a:xfrm>
          <a:prstGeom prst="rect">
            <a:avLst/>
          </a:prstGeom>
          <a:noFill/>
        </p:spPr>
        <p:txBody>
          <a:bodyPr wrap="square" lIns="0" tIns="0" rIns="0" bIns="0" rtlCol="0" anchor="b"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de-DE" sz="2000" b="0" kern="1200" cap="none" baseline="0" dirty="0" err="1">
                <a:solidFill>
                  <a:schemeClr val="tx2"/>
                </a:solidFill>
                <a:latin typeface="Arial" panose="020B0604020202020204" pitchFamily="34" charset="0"/>
                <a:ea typeface="+mn-ea"/>
                <a:cs typeface="Arial" panose="020B0604020202020204" pitchFamily="34" charset="0"/>
              </a:rPr>
              <a:t>Introduction</a:t>
            </a:r>
            <a:r>
              <a:rPr lang="de-DE" sz="2000" b="0" kern="1200" cap="none" baseline="0" dirty="0">
                <a:solidFill>
                  <a:schemeClr val="tx2"/>
                </a:solidFill>
                <a:latin typeface="Arial" panose="020B0604020202020204" pitchFamily="34" charset="0"/>
                <a:ea typeface="+mn-ea"/>
                <a:cs typeface="Arial" panose="020B0604020202020204" pitchFamily="34" charset="0"/>
              </a:rPr>
              <a:t> </a:t>
            </a:r>
            <a:r>
              <a:rPr lang="de-DE" sz="2000" b="0" kern="1200" cap="none" baseline="0" dirty="0" err="1">
                <a:solidFill>
                  <a:schemeClr val="tx2"/>
                </a:solidFill>
                <a:latin typeface="Arial" panose="020B0604020202020204" pitchFamily="34" charset="0"/>
                <a:ea typeface="+mn-ea"/>
                <a:cs typeface="Arial" panose="020B0604020202020204" pitchFamily="34" charset="0"/>
              </a:rPr>
              <a:t>to</a:t>
            </a:r>
            <a:r>
              <a:rPr lang="de-DE" sz="2000" b="0" kern="1200" cap="none" baseline="0" dirty="0">
                <a:solidFill>
                  <a:schemeClr val="tx2"/>
                </a:solidFill>
                <a:latin typeface="Arial" panose="020B0604020202020204" pitchFamily="34" charset="0"/>
                <a:ea typeface="+mn-ea"/>
                <a:cs typeface="Arial" panose="020B0604020202020204" pitchFamily="34" charset="0"/>
              </a:rPr>
              <a:t> / Einführung in / Seminar / …</a:t>
            </a:r>
            <a:endParaRPr lang="en-US" sz="2000" b="0" kern="1200" cap="none" baseline="0" noProof="0" dirty="0">
              <a:solidFill>
                <a:schemeClr val="tx2"/>
              </a:solidFill>
              <a:latin typeface="Arial" panose="020B0604020202020204" pitchFamily="34" charset="0"/>
              <a:ea typeface="+mn-ea"/>
              <a:cs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defRPr/>
            </a:pPr>
            <a:r>
              <a:rPr lang="de-DE" sz="2800" b="0" kern="1200" cap="none" baseline="0" dirty="0">
                <a:solidFill>
                  <a:schemeClr val="tx2"/>
                </a:solidFill>
                <a:latin typeface="Arial" panose="020B0604020202020204" pitchFamily="34" charset="0"/>
                <a:ea typeface="+mn-ea"/>
                <a:cs typeface="Arial" panose="020B0604020202020204" pitchFamily="34" charset="0"/>
              </a:rPr>
              <a:t>&lt;Name der Veranstaltung (Folienmaster)&gt;</a:t>
            </a:r>
          </a:p>
        </p:txBody>
      </p:sp>
      <p:sp>
        <p:nvSpPr>
          <p:cNvPr id="14" name="Title 1"/>
          <p:cNvSpPr txBox="1">
            <a:spLocks/>
          </p:cNvSpPr>
          <p:nvPr userDrawn="1"/>
        </p:nvSpPr>
        <p:spPr>
          <a:xfrm>
            <a:off x="2451101" y="4557293"/>
            <a:ext cx="9358312" cy="300457"/>
          </a:xfrm>
          <a:prstGeom prst="rect">
            <a:avLst/>
          </a:prstGeom>
        </p:spPr>
        <p:txBody>
          <a:bodyPr lIns="0" tIns="0" rIns="0" bIns="0" anchor="t" anchorCtr="0">
            <a:noAutofit/>
          </a:bodyPr>
          <a:lstStyle>
            <a:lvl1pPr algn="l" rtl="0" eaLnBrk="1" fontAlgn="base" hangingPunct="1">
              <a:lnSpc>
                <a:spcPct val="90000"/>
              </a:lnSpc>
              <a:spcBef>
                <a:spcPct val="0"/>
              </a:spcBef>
              <a:spcAft>
                <a:spcPct val="0"/>
              </a:spcAft>
              <a:defRPr lang="de-DE" sz="2000" b="0" kern="1200" baseline="0" dirty="0" smtClean="0">
                <a:solidFill>
                  <a:schemeClr val="bg1"/>
                </a:solidFill>
                <a:latin typeface="+mn-lt"/>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Vorlesungsnummer</a:t>
            </a:r>
            <a:r>
              <a:rPr lang="en-US" dirty="0">
                <a:latin typeface="Arial" panose="020B0604020202020204" pitchFamily="34" charset="0"/>
                <a:cs typeface="Arial" panose="020B0604020202020204" pitchFamily="34" charset="0"/>
              </a:rPr>
              <a:t>&gt;</a:t>
            </a:r>
          </a:p>
        </p:txBody>
      </p:sp>
    </p:spTree>
    <p:extLst>
      <p:ext uri="{BB962C8B-B14F-4D97-AF65-F5344CB8AC3E}">
        <p14:creationId xmlns:p14="http://schemas.microsoft.com/office/powerpoint/2010/main" val="127567847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3117" y="1"/>
            <a:ext cx="11424000" cy="753035"/>
          </a:xfrm>
          <a:prstGeom prst="rect">
            <a:avLst/>
          </a:prstGeom>
        </p:spPr>
        <p:txBody>
          <a:bodyPr lIns="0" tIns="0" rIns="0" bIns="0" anchor="ctr" anchorCtr="0"/>
          <a:lstStyle>
            <a:lvl1pPr algn="l">
              <a:defRPr sz="2000" b="1">
                <a:solidFill>
                  <a:schemeClr val="tx2"/>
                </a:solidFill>
                <a:latin typeface="Arial" panose="020B0604020202020204" pitchFamily="34" charset="0"/>
                <a:cs typeface="Arial" panose="020B0604020202020204" pitchFamily="34" charset="0"/>
              </a:defRPr>
            </a:lvl1pPr>
          </a:lstStyle>
          <a:p>
            <a:r>
              <a:rPr lang="de-DE" dirty="0"/>
              <a:t>Mastertitelformat bearbeiten</a:t>
            </a:r>
            <a:endParaRPr lang="en-US" dirty="0"/>
          </a:p>
        </p:txBody>
      </p:sp>
      <p:sp>
        <p:nvSpPr>
          <p:cNvPr id="12" name="Textplatzhalter 11"/>
          <p:cNvSpPr>
            <a:spLocks noGrp="1"/>
          </p:cNvSpPr>
          <p:nvPr>
            <p:ph type="body" sz="quarter" idx="13"/>
          </p:nvPr>
        </p:nvSpPr>
        <p:spPr>
          <a:xfrm>
            <a:off x="383118" y="1480380"/>
            <a:ext cx="11423999" cy="4469570"/>
          </a:xfrm>
          <a:prstGeom prst="rect">
            <a:avLst/>
          </a:prstGeom>
        </p:spPr>
        <p:txBody>
          <a:bodyPr lIns="0" tIns="0" rIns="0" bIns="0" anchor="t">
            <a:normAutofit/>
          </a:bodyPr>
          <a:lstStyle>
            <a:lvl1pPr marL="361950" indent="-361950">
              <a:spcBef>
                <a:spcPts val="1200"/>
              </a:spcBef>
              <a:buClr>
                <a:schemeClr val="accent4"/>
              </a:buClr>
              <a:buSzPct val="80000"/>
              <a:buFont typeface="Arial" panose="020B0604020202020204" pitchFamily="34" charset="0"/>
              <a:buChar char="►"/>
              <a:tabLst>
                <a:tab pos="357188" algn="l"/>
              </a:tabLst>
              <a:defRPr sz="1800">
                <a:latin typeface="Arial" panose="020B0604020202020204" pitchFamily="34" charset="0"/>
                <a:cs typeface="Arial" panose="020B0604020202020204" pitchFamily="34" charset="0"/>
              </a:defRPr>
            </a:lvl1pPr>
            <a:lvl2pPr marL="625475" indent="-269875">
              <a:buClr>
                <a:schemeClr val="accent4"/>
              </a:buClr>
              <a:buSzPct val="70000"/>
              <a:buFont typeface="Wingdings" panose="05000000000000000000" pitchFamily="2" charset="2"/>
              <a:buChar char="§"/>
              <a:tabLst>
                <a:tab pos="357188" algn="l"/>
                <a:tab pos="625475" algn="l"/>
              </a:tabLst>
              <a:defRPr sz="1800">
                <a:latin typeface="Arial" panose="020B0604020202020204" pitchFamily="34" charset="0"/>
                <a:cs typeface="Arial" panose="020B0604020202020204" pitchFamily="34" charset="0"/>
              </a:defRPr>
            </a:lvl2pPr>
            <a:lvl3pPr marL="896938" indent="-266700">
              <a:buClr>
                <a:schemeClr val="accent4"/>
              </a:buClr>
              <a:buFont typeface="Arial" panose="020B0604020202020204" pitchFamily="34" charset="0"/>
              <a:buChar char="•"/>
              <a:tabLst/>
              <a:defRPr sz="1800">
                <a:latin typeface="Arial" panose="020B0604020202020204" pitchFamily="34" charset="0"/>
                <a:cs typeface="Arial" panose="020B0604020202020204" pitchFamily="34" charset="0"/>
              </a:defRPr>
            </a:lvl3pPr>
            <a:lvl4pPr marL="1163638" indent="-268288">
              <a:buClr>
                <a:schemeClr val="accent4"/>
              </a:buClr>
              <a:tabLst/>
              <a:defRPr sz="1800">
                <a:latin typeface="Arial" panose="020B0604020202020204" pitchFamily="34" charset="0"/>
                <a:cs typeface="Arial" panose="020B0604020202020204" pitchFamily="34" charset="0"/>
              </a:defRPr>
            </a:lvl4pPr>
          </a:lstStyle>
          <a:p>
            <a:pPr lvl="0"/>
            <a:r>
              <a:rPr lang="de-DE" dirty="0"/>
              <a:t>Mastertextformat bearbeiten</a:t>
            </a:r>
          </a:p>
          <a:p>
            <a:pPr lvl="1"/>
            <a:r>
              <a:rPr lang="de-DE" dirty="0"/>
              <a:t>Zweite Ebene</a:t>
            </a:r>
          </a:p>
          <a:p>
            <a:pPr lvl="2"/>
            <a:r>
              <a:rPr lang="de-DE" dirty="0"/>
              <a:t>Dritte Ebene</a:t>
            </a:r>
          </a:p>
          <a:p>
            <a:pPr lvl="3"/>
            <a:r>
              <a:rPr lang="de-DE" dirty="0"/>
              <a:t>Vierte Ebene</a:t>
            </a:r>
          </a:p>
        </p:txBody>
      </p:sp>
      <p:sp>
        <p:nvSpPr>
          <p:cNvPr id="7" name="Foliennummernplatzhalter 1"/>
          <p:cNvSpPr>
            <a:spLocks noGrp="1"/>
          </p:cNvSpPr>
          <p:nvPr>
            <p:ph type="sldNum" sz="quarter" idx="4"/>
          </p:nvPr>
        </p:nvSpPr>
        <p:spPr>
          <a:xfrm>
            <a:off x="384176" y="6226363"/>
            <a:ext cx="409277" cy="299945"/>
          </a:xfrm>
          <a:prstGeom prst="rect">
            <a:avLst/>
          </a:prstGeom>
        </p:spPr>
        <p:txBody>
          <a:bodyPr vert="horz" lIns="0" tIns="0" rIns="0" bIns="0" rtlCol="0" anchor="ctr"/>
          <a:lstStyle>
            <a:lvl1pPr algn="l">
              <a:defRPr sz="900">
                <a:solidFill>
                  <a:schemeClr val="tx2"/>
                </a:solidFill>
                <a:latin typeface="Arial" panose="020B0604020202020204" pitchFamily="34" charset="0"/>
                <a:cs typeface="Arial" panose="020B0604020202020204" pitchFamily="34" charset="0"/>
              </a:defRPr>
            </a:lvl1pPr>
          </a:lstStyle>
          <a:p>
            <a:fld id="{016ACDC5-9792-4EE2-846B-33470306C646}" type="slidenum">
              <a:rPr lang="en-US" smtClean="0"/>
              <a:pPr/>
              <a:t>‹Nr.›</a:t>
            </a:fld>
            <a:endParaRPr lang="en-US" dirty="0"/>
          </a:p>
        </p:txBody>
      </p:sp>
      <p:sp>
        <p:nvSpPr>
          <p:cNvPr id="5" name="Textplatzhalter 24">
            <a:extLst>
              <a:ext uri="{FF2B5EF4-FFF2-40B4-BE49-F238E27FC236}">
                <a16:creationId xmlns:a16="http://schemas.microsoft.com/office/drawing/2014/main" id="{F0653E92-167D-6247-A31F-A7A6562E5DF9}"/>
              </a:ext>
            </a:extLst>
          </p:cNvPr>
          <p:cNvSpPr>
            <a:spLocks noGrp="1"/>
          </p:cNvSpPr>
          <p:nvPr>
            <p:ph type="body" sz="quarter" idx="11"/>
          </p:nvPr>
        </p:nvSpPr>
        <p:spPr>
          <a:xfrm>
            <a:off x="383118" y="908050"/>
            <a:ext cx="11425767" cy="417316"/>
          </a:xfrm>
          <a:prstGeom prst="rect">
            <a:avLst/>
          </a:prstGeom>
        </p:spPr>
        <p:txBody>
          <a:bodyPr lIns="0" tIns="0" rIns="0" bIns="0"/>
          <a:lstStyle>
            <a:lvl1pPr marL="0" indent="0">
              <a:lnSpc>
                <a:spcPct val="100000"/>
              </a:lnSpc>
              <a:buFontTx/>
              <a:buNone/>
              <a:defRPr sz="2000" b="1">
                <a:latin typeface="Arial" panose="020B0604020202020204" pitchFamily="34" charset="0"/>
                <a:cs typeface="Arial" panose="020B060402020202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Mastertextformat bearbeiten</a:t>
            </a:r>
          </a:p>
        </p:txBody>
      </p:sp>
    </p:spTree>
    <p:extLst>
      <p:ext uri="{BB962C8B-B14F-4D97-AF65-F5344CB8AC3E}">
        <p14:creationId xmlns:p14="http://schemas.microsoft.com/office/powerpoint/2010/main" val="1946697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atin typeface="Arial" panose="020B0604020202020204" pitchFamily="34" charset="0"/>
                <a:cs typeface="Arial" panose="020B0604020202020204" pitchFamily="34" charset="0"/>
              </a:defRPr>
            </a:lvl1pPr>
          </a:lstStyle>
          <a:p>
            <a:pPr lvl="0"/>
            <a:r>
              <a:rPr lang="en-US" dirty="0" err="1"/>
              <a:t>Bildtitel</a:t>
            </a:r>
            <a:r>
              <a:rPr lang="en-US" dirty="0"/>
              <a:t> </a:t>
            </a:r>
            <a:r>
              <a:rPr lang="en-US" dirty="0" err="1"/>
              <a:t>oder</a:t>
            </a:r>
            <a:r>
              <a:rPr lang="en-US" dirty="0"/>
              <a:t> </a:t>
            </a:r>
            <a:r>
              <a:rPr lang="en-US" dirty="0" err="1"/>
              <a:t>ggf</a:t>
            </a:r>
            <a:r>
              <a:rPr lang="en-US" dirty="0"/>
              <a:t>. </a:t>
            </a:r>
            <a:r>
              <a:rPr lang="en-US" dirty="0" err="1"/>
              <a:t>Beschreibung</a:t>
            </a:r>
            <a:endParaRPr lang="en-US" dirty="0"/>
          </a:p>
        </p:txBody>
      </p:sp>
      <p:sp>
        <p:nvSpPr>
          <p:cNvPr id="6" name="Bildplatzhalter 5"/>
          <p:cNvSpPr>
            <a:spLocks noGrp="1"/>
          </p:cNvSpPr>
          <p:nvPr>
            <p:ph type="pic" sz="quarter" idx="14"/>
          </p:nvPr>
        </p:nvSpPr>
        <p:spPr>
          <a:xfrm>
            <a:off x="383118" y="908051"/>
            <a:ext cx="11412889" cy="4285504"/>
          </a:xfrm>
          <a:prstGeom prst="rect">
            <a:avLst/>
          </a:prstGeom>
        </p:spPr>
        <p:txBody>
          <a:bodyPr/>
          <a:lstStyle>
            <a:lvl1pPr>
              <a:defRPr>
                <a:latin typeface="Arial" panose="020B0604020202020204" pitchFamily="34" charset="0"/>
                <a:cs typeface="Arial" panose="020B0604020202020204" pitchFamily="34" charset="0"/>
              </a:defRPr>
            </a:lvl1pPr>
          </a:lstStyle>
          <a:p>
            <a:r>
              <a:rPr lang="de-DE" dirty="0"/>
              <a:t>Bild durch Klicken auf Symbol hinzufügen</a:t>
            </a:r>
            <a:endParaRPr lang="en-US" dirty="0"/>
          </a:p>
        </p:txBody>
      </p:sp>
      <p:sp>
        <p:nvSpPr>
          <p:cNvPr id="11" name="Title 1"/>
          <p:cNvSpPr>
            <a:spLocks noGrp="1"/>
          </p:cNvSpPr>
          <p:nvPr>
            <p:ph type="title"/>
          </p:nvPr>
        </p:nvSpPr>
        <p:spPr>
          <a:xfrm>
            <a:off x="383117" y="1"/>
            <a:ext cx="11424000" cy="753035"/>
          </a:xfrm>
          <a:prstGeom prst="rect">
            <a:avLst/>
          </a:prstGeom>
        </p:spPr>
        <p:txBody>
          <a:bodyPr lIns="0" tIns="0" rIns="0" bIns="0" anchor="ctr" anchorCtr="0"/>
          <a:lstStyle>
            <a:lvl1pPr algn="l">
              <a:defRPr sz="2000" b="1">
                <a:solidFill>
                  <a:schemeClr val="tx2"/>
                </a:solidFill>
                <a:latin typeface="Arial" panose="020B0604020202020204" pitchFamily="34" charset="0"/>
                <a:cs typeface="Arial" panose="020B0604020202020204" pitchFamily="34" charset="0"/>
              </a:defRPr>
            </a:lvl1pPr>
          </a:lstStyle>
          <a:p>
            <a:r>
              <a:rPr lang="de-DE" dirty="0"/>
              <a:t>Mastertitelformat bearbeiten</a:t>
            </a:r>
            <a:endParaRPr lang="en-US" dirty="0"/>
          </a:p>
        </p:txBody>
      </p:sp>
      <p:sp>
        <p:nvSpPr>
          <p:cNvPr id="8" name="Foliennummernplatzhalter 1"/>
          <p:cNvSpPr>
            <a:spLocks noGrp="1"/>
          </p:cNvSpPr>
          <p:nvPr>
            <p:ph type="sldNum" sz="quarter" idx="4"/>
          </p:nvPr>
        </p:nvSpPr>
        <p:spPr>
          <a:xfrm>
            <a:off x="384176" y="6226363"/>
            <a:ext cx="409277" cy="299945"/>
          </a:xfrm>
          <a:prstGeom prst="rect">
            <a:avLst/>
          </a:prstGeom>
        </p:spPr>
        <p:txBody>
          <a:bodyPr vert="horz" lIns="0" tIns="0" rIns="0" bIns="0" rtlCol="0" anchor="ctr"/>
          <a:lstStyle>
            <a:lvl1pPr algn="l">
              <a:defRPr sz="900">
                <a:solidFill>
                  <a:schemeClr val="tx2"/>
                </a:solidFill>
                <a:latin typeface="Arial" panose="020B0604020202020204" pitchFamily="34" charset="0"/>
                <a:cs typeface="Arial" panose="020B0604020202020204" pitchFamily="34" charset="0"/>
              </a:defRPr>
            </a:lvl1pPr>
          </a:lstStyle>
          <a:p>
            <a:fld id="{016ACDC5-9792-4EE2-846B-33470306C646}" type="slidenum">
              <a:rPr lang="en-US" smtClean="0"/>
              <a:pPr/>
              <a:t>‹Nr.›</a:t>
            </a:fld>
            <a:endParaRPr lang="en-US" dirty="0"/>
          </a:p>
        </p:txBody>
      </p:sp>
    </p:spTree>
    <p:extLst>
      <p:ext uri="{BB962C8B-B14F-4D97-AF65-F5344CB8AC3E}">
        <p14:creationId xmlns:p14="http://schemas.microsoft.com/office/powerpoint/2010/main" val="11537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3"/>
            </p:custDataLst>
            <p:extLst>
              <p:ext uri="{D42A27DB-BD31-4B8C-83A1-F6EECF244321}">
                <p14:modId xmlns:p14="http://schemas.microsoft.com/office/powerpoint/2010/main" val="189414557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14" imgW="270" imgH="270" progId="TCLayout.ActiveDocument.1">
                  <p:embed/>
                </p:oleObj>
              </mc:Choice>
              <mc:Fallback>
                <p:oleObj name="think-cell Folie" r:id="rId14" imgW="270" imgH="270" progId="TCLayout.ActiveDocument.1">
                  <p:embed/>
                  <p:pic>
                    <p:nvPicPr>
                      <p:cNvPr id="3" name="Objekt 2" hidden="1"/>
                      <p:cNvPicPr/>
                      <p:nvPr/>
                    </p:nvPicPr>
                    <p:blipFill>
                      <a:blip r:embed="rId15"/>
                      <a:stretch>
                        <a:fillRect/>
                      </a:stretch>
                    </p:blipFill>
                    <p:spPr>
                      <a:xfrm>
                        <a:off x="2118" y="1589"/>
                        <a:ext cx="2116" cy="1587"/>
                      </a:xfrm>
                      <a:prstGeom prst="rect">
                        <a:avLst/>
                      </a:prstGeom>
                    </p:spPr>
                  </p:pic>
                </p:oleObj>
              </mc:Fallback>
            </mc:AlternateContent>
          </a:graphicData>
        </a:graphic>
      </p:graphicFrame>
      <p:cxnSp>
        <p:nvCxnSpPr>
          <p:cNvPr id="14" name="Gerader Verbinder 13"/>
          <p:cNvCxnSpPr/>
          <p:nvPr/>
        </p:nvCxnSpPr>
        <p:spPr>
          <a:xfrm>
            <a:off x="382588" y="759011"/>
            <a:ext cx="11426825"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5" name="Gerader Verbinder 14"/>
          <p:cNvCxnSpPr/>
          <p:nvPr/>
        </p:nvCxnSpPr>
        <p:spPr>
          <a:xfrm>
            <a:off x="382588" y="6106114"/>
            <a:ext cx="11426825" cy="0"/>
          </a:xfrm>
          <a:prstGeom prst="line">
            <a:avLst/>
          </a:prstGeom>
          <a:ln w="6350">
            <a:solidFill>
              <a:schemeClr val="tx2"/>
            </a:solidFill>
          </a:ln>
        </p:spPr>
        <p:style>
          <a:lnRef idx="1">
            <a:schemeClr val="dk1"/>
          </a:lnRef>
          <a:fillRef idx="0">
            <a:schemeClr val="dk1"/>
          </a:fillRef>
          <a:effectRef idx="0">
            <a:schemeClr val="dk1"/>
          </a:effectRef>
          <a:fontRef idx="minor">
            <a:schemeClr val="tx1"/>
          </a:fontRef>
        </p:style>
      </p:cxnSp>
      <p:sp>
        <p:nvSpPr>
          <p:cNvPr id="2" name="Foliennummernplatzhalter 1"/>
          <p:cNvSpPr>
            <a:spLocks noGrp="1"/>
          </p:cNvSpPr>
          <p:nvPr>
            <p:ph type="sldNum" sz="quarter" idx="4"/>
          </p:nvPr>
        </p:nvSpPr>
        <p:spPr>
          <a:xfrm>
            <a:off x="384176" y="6226363"/>
            <a:ext cx="409277" cy="299945"/>
          </a:xfrm>
          <a:prstGeom prst="rect">
            <a:avLst/>
          </a:prstGeom>
        </p:spPr>
        <p:txBody>
          <a:bodyPr vert="horz" lIns="0" tIns="0" rIns="0" bIns="0" rtlCol="0" anchor="ctr"/>
          <a:lstStyle>
            <a:lvl1pPr algn="l">
              <a:defRPr sz="900">
                <a:solidFill>
                  <a:schemeClr val="tx2"/>
                </a:solidFill>
                <a:latin typeface="Arial" panose="020B0604020202020204" pitchFamily="34" charset="0"/>
                <a:cs typeface="Arial" panose="020B0604020202020204" pitchFamily="34" charset="0"/>
              </a:defRPr>
            </a:lvl1pPr>
          </a:lstStyle>
          <a:p>
            <a:fld id="{016ACDC5-9792-4EE2-846B-33470306C646}" type="slidenum">
              <a:rPr lang="en-US" smtClean="0"/>
              <a:pPr/>
              <a:t>‹Nr.›</a:t>
            </a:fld>
            <a:endParaRPr lang="en-US" dirty="0"/>
          </a:p>
        </p:txBody>
      </p:sp>
      <p:sp>
        <p:nvSpPr>
          <p:cNvPr id="7" name="Slide Number Placeholder 5"/>
          <p:cNvSpPr txBox="1">
            <a:spLocks/>
          </p:cNvSpPr>
          <p:nvPr userDrawn="1"/>
        </p:nvSpPr>
        <p:spPr>
          <a:xfrm>
            <a:off x="793454" y="6226363"/>
            <a:ext cx="5668433" cy="299945"/>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chemeClr val="tx2"/>
                </a:solidFill>
                <a:latin typeface="Arial" panose="020B0604020202020204" pitchFamily="34" charset="0"/>
                <a:cs typeface="Arial" panose="020B0604020202020204" pitchFamily="34" charset="0"/>
              </a:rPr>
              <a:t>R</a:t>
            </a:r>
            <a:r>
              <a:rPr lang="de-DE" altLang="zh-CN" dirty="0" err="1">
                <a:solidFill>
                  <a:schemeClr val="tx2"/>
                </a:solidFill>
                <a:latin typeface="Arial" panose="020B0604020202020204" pitchFamily="34" charset="0"/>
                <a:cs typeface="Arial" panose="020B0604020202020204" pitchFamily="34" charset="0"/>
              </a:rPr>
              <a:t>uizhang</a:t>
            </a:r>
            <a:r>
              <a:rPr lang="de-DE" altLang="zh-CN" dirty="0">
                <a:solidFill>
                  <a:schemeClr val="tx2"/>
                </a:solidFill>
                <a:latin typeface="Arial" panose="020B0604020202020204" pitchFamily="34" charset="0"/>
                <a:cs typeface="Arial" panose="020B0604020202020204" pitchFamily="34" charset="0"/>
              </a:rPr>
              <a:t> Zhou</a:t>
            </a:r>
            <a:r>
              <a:rPr lang="en-GB" dirty="0">
                <a:solidFill>
                  <a:schemeClr val="tx2"/>
                </a:solidFill>
                <a:latin typeface="Arial" panose="020B0604020202020204" pitchFamily="34" charset="0"/>
                <a:cs typeface="Arial" panose="020B0604020202020204" pitchFamily="34" charset="0"/>
              </a:rPr>
              <a:t> | 25.04.2024 | Final Presentation</a:t>
            </a:r>
          </a:p>
          <a:p>
            <a:r>
              <a:rPr lang="en-US" sz="900" kern="1200" dirty="0">
                <a:solidFill>
                  <a:schemeClr val="tx2"/>
                </a:solidFill>
                <a:latin typeface="Arial" panose="020B0604020202020204" pitchFamily="34" charset="0"/>
                <a:ea typeface="+mn-ea"/>
                <a:cs typeface="Arial" panose="020B0604020202020204" pitchFamily="34" charset="0"/>
              </a:rPr>
              <a:t>AI-Based Generation of Testing Scenarios for Motion Planners of Connected and Automated Vehicles</a:t>
            </a:r>
            <a:endParaRPr lang="en-GB" sz="900" kern="1200" dirty="0">
              <a:solidFill>
                <a:schemeClr val="tx2"/>
              </a:solidFill>
              <a:latin typeface="Arial" panose="020B0604020202020204" pitchFamily="34" charset="0"/>
              <a:ea typeface="+mn-ea"/>
              <a:cs typeface="Arial" panose="020B0604020202020204" pitchFamily="34" charset="0"/>
            </a:endParaRPr>
          </a:p>
        </p:txBody>
      </p:sp>
      <p:pic>
        <p:nvPicPr>
          <p:cNvPr id="9" name="Grafik 8"/>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8406322" y="6041891"/>
            <a:ext cx="3560400" cy="908061"/>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 id="2147483765" r:id="rId2"/>
    <p:sldLayoutId id="2147483772" r:id="rId3"/>
    <p:sldLayoutId id="2147483779" r:id="rId4"/>
    <p:sldLayoutId id="2147483782" r:id="rId5"/>
    <p:sldLayoutId id="2147483780" r:id="rId6"/>
    <p:sldLayoutId id="2147483781" r:id="rId7"/>
    <p:sldLayoutId id="2147483773" r:id="rId8"/>
    <p:sldLayoutId id="2147483776" r:id="rId9"/>
    <p:sldLayoutId id="2147483777" r:id="rId10"/>
    <p:sldLayoutId id="2147483783" r:id="rId11"/>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orient="horz" pos="3748"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guide id="9"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30.png"/><Relationship Id="rId7" Type="http://schemas.openxmlformats.org/officeDocument/2006/relationships/image" Target="../media/image55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5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media" Target="../media/media2.mp4"/><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3" Type="http://schemas.openxmlformats.org/officeDocument/2006/relationships/image" Target="../media/image78.png"/><Relationship Id="rId7" Type="http://schemas.openxmlformats.org/officeDocument/2006/relationships/image" Target="../media/image81.svg"/><Relationship Id="rId12" Type="http://schemas.openxmlformats.org/officeDocument/2006/relationships/image" Target="../media/image85.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260.png"/><Relationship Id="rId10" Type="http://schemas.openxmlformats.org/officeDocument/2006/relationships/image" Target="../media/image83.svg"/><Relationship Id="rId4" Type="http://schemas.openxmlformats.org/officeDocument/2006/relationships/image" Target="../media/image79.png"/><Relationship Id="rId9" Type="http://schemas.openxmlformats.org/officeDocument/2006/relationships/image" Target="../media/image82.png"/><Relationship Id="rId1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5.mp4"/><Relationship Id="rId7" Type="http://schemas.openxmlformats.org/officeDocument/2006/relationships/hyperlink" Target="https://git.rwth-aachen.de/CPM/Project/Lab/remoteaccess/remote_access/-/tree/dev_rzz?ref_type=heads"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video" Target="../media/media5.mp4"/><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RuizhangZhou/timegan-pytorch" TargetMode="External"/><Relationship Id="rId3" Type="http://schemas.openxmlformats.org/officeDocument/2006/relationships/hyperlink" Target="https://github.com/eriklindernoren/PyTorch-GAN" TargetMode="External"/><Relationship Id="rId7" Type="http://schemas.openxmlformats.org/officeDocument/2006/relationships/hyperlink" Target="https://git.rwth-aachen.de/CPM/Project/Lab/Students/zhou/scenariogenerationai" TargetMode="External"/><Relationship Id="rId12" Type="http://schemas.openxmlformats.org/officeDocument/2006/relationships/hyperlink" Target="https://git.rwth-aachen.de/CPM/Project/Lab/tools/dataset-converter/-/tree/dev-zrz?ref_type=heads"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github.com/Y-debug-sys/Diffusion-TS" TargetMode="External"/><Relationship Id="rId11" Type="http://schemas.openxmlformats.org/officeDocument/2006/relationships/hyperlink" Target="https://git.rwth-aachen.de/CPM/Project/Lab/libraries/cpm-database/-/tree/dev-zrz?ref_type=heads" TargetMode="External"/><Relationship Id="rId5" Type="http://schemas.openxmlformats.org/officeDocument/2006/relationships/hyperlink" Target="https://github.com/birdx0810/timegan-pytorch" TargetMode="External"/><Relationship Id="rId10" Type="http://schemas.openxmlformats.org/officeDocument/2006/relationships/hyperlink" Target="https://git.rwth-aachen.de/CPM/Project/Lab/remoteaccess/remote_access/-/tree/dev_rzz?ref_type=heads" TargetMode="External"/><Relationship Id="rId4" Type="http://schemas.openxmlformats.org/officeDocument/2006/relationships/hyperlink" Target="https://github.com/jsyoon0823/TimeGAN" TargetMode="External"/><Relationship Id="rId9" Type="http://schemas.openxmlformats.org/officeDocument/2006/relationships/hyperlink" Target="https://github.com/RuizhangZhou/Diffusion-TS"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pn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uizhangZhou/timegan-pytorch"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RuizhangZhou/Diffusion-TS"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hyperlink" Target="https://erdem.pl/2023/11/step-by-step-visual-introduction-to-diffusion-mode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p:txBody>
          <a:bodyPr/>
          <a:lstStyle/>
          <a:p>
            <a:r>
              <a:rPr lang="en-US" dirty="0"/>
              <a:t>AI-Based Generation of Testing Scenarios for Motion Planners of Connected and Automated Vehicles</a:t>
            </a:r>
            <a:endParaRPr lang="en-GB" dirty="0"/>
          </a:p>
        </p:txBody>
      </p:sp>
      <p:sp>
        <p:nvSpPr>
          <p:cNvPr id="2" name="Titel 1"/>
          <p:cNvSpPr>
            <a:spLocks noGrp="1"/>
          </p:cNvSpPr>
          <p:nvPr>
            <p:ph type="ctrTitle"/>
          </p:nvPr>
        </p:nvSpPr>
        <p:spPr/>
        <p:txBody>
          <a:bodyPr/>
          <a:lstStyle/>
          <a:p>
            <a:r>
              <a:rPr lang="en-US" dirty="0"/>
              <a:t>Final Presentation - Master Thesis</a:t>
            </a:r>
          </a:p>
        </p:txBody>
      </p:sp>
      <p:sp>
        <p:nvSpPr>
          <p:cNvPr id="9" name="Textplatzhalter 8"/>
          <p:cNvSpPr>
            <a:spLocks noGrp="1"/>
          </p:cNvSpPr>
          <p:nvPr>
            <p:ph type="body" sz="quarter" idx="10"/>
          </p:nvPr>
        </p:nvSpPr>
        <p:spPr/>
        <p:txBody>
          <a:bodyPr/>
          <a:lstStyle/>
          <a:p>
            <a:r>
              <a:rPr lang="en-GB" dirty="0"/>
              <a:t>CPM Remote</a:t>
            </a:r>
            <a:endParaRPr lang="en-US" dirty="0"/>
          </a:p>
        </p:txBody>
      </p:sp>
      <p:sp>
        <p:nvSpPr>
          <p:cNvPr id="10" name="Textplatzhalter 9"/>
          <p:cNvSpPr>
            <a:spLocks noGrp="1"/>
          </p:cNvSpPr>
          <p:nvPr>
            <p:ph type="body" sz="quarter" idx="11"/>
          </p:nvPr>
        </p:nvSpPr>
        <p:spPr/>
        <p:txBody>
          <a:bodyPr/>
          <a:lstStyle/>
          <a:p>
            <a:r>
              <a:rPr lang="en-GB" dirty="0"/>
              <a:t>Ruizhang Zhou supervised by </a:t>
            </a:r>
            <a:r>
              <a:rPr lang="en-GB" dirty="0" err="1"/>
              <a:t>Jianye</a:t>
            </a:r>
            <a:r>
              <a:rPr lang="en-GB" dirty="0"/>
              <a:t> Xu and Armin Mokhtarian</a:t>
            </a:r>
          </a:p>
        </p:txBody>
      </p:sp>
      <p:sp>
        <p:nvSpPr>
          <p:cNvPr id="11" name="Textplatzhalter 10"/>
          <p:cNvSpPr>
            <a:spLocks noGrp="1"/>
          </p:cNvSpPr>
          <p:nvPr>
            <p:ph type="body" sz="quarter" idx="12"/>
          </p:nvPr>
        </p:nvSpPr>
        <p:spPr/>
        <p:txBody>
          <a:bodyPr/>
          <a:lstStyle/>
          <a:p>
            <a:r>
              <a:rPr lang="de-DE" dirty="0"/>
              <a:t>25.04.2024</a:t>
            </a:r>
            <a:endParaRPr lang="en-US" dirty="0"/>
          </a:p>
        </p:txBody>
      </p:sp>
    </p:spTree>
    <p:extLst>
      <p:ext uri="{BB962C8B-B14F-4D97-AF65-F5344CB8AC3E}">
        <p14:creationId xmlns:p14="http://schemas.microsoft.com/office/powerpoint/2010/main" val="3894218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83118" y="908048"/>
            <a:ext cx="11423999" cy="5035551"/>
          </a:xfrm>
        </p:spPr>
        <p:txBody>
          <a:bodyPr>
            <a:noAutofit/>
          </a:bodyPr>
          <a:lstStyle/>
          <a:p>
            <a:r>
              <a:rPr lang="en-US" b="0" i="0" u="none" strike="noStrike" baseline="0" dirty="0"/>
              <a:t>AI-based models</a:t>
            </a:r>
            <a:endParaRPr lang="en-US" dirty="0"/>
          </a:p>
          <a:p>
            <a:pPr lvl="1"/>
            <a:r>
              <a:rPr lang="de-DE" dirty="0"/>
              <a:t>Generative Adversarial Network (GAN) / Time-</a:t>
            </a:r>
            <a:r>
              <a:rPr lang="de-DE" dirty="0" err="1"/>
              <a:t>series</a:t>
            </a:r>
            <a:r>
              <a:rPr lang="de-DE" dirty="0"/>
              <a:t> GAN (</a:t>
            </a:r>
            <a:r>
              <a:rPr lang="de-DE" dirty="0" err="1"/>
              <a:t>TimeGAN</a:t>
            </a:r>
            <a:r>
              <a:rPr lang="de-DE" dirty="0"/>
              <a:t>)</a:t>
            </a:r>
          </a:p>
          <a:p>
            <a:pPr lvl="1"/>
            <a:r>
              <a:rPr lang="de-DE" sz="1800" dirty="0" err="1">
                <a:solidFill>
                  <a:srgbClr val="222222"/>
                </a:solidFill>
              </a:rPr>
              <a:t>Denoising</a:t>
            </a:r>
            <a:r>
              <a:rPr lang="de-DE" sz="1800" dirty="0">
                <a:solidFill>
                  <a:srgbClr val="222222"/>
                </a:solidFill>
              </a:rPr>
              <a:t> </a:t>
            </a:r>
            <a:r>
              <a:rPr lang="de-DE" sz="1800" dirty="0" err="1">
                <a:solidFill>
                  <a:srgbClr val="222222"/>
                </a:solidFill>
              </a:rPr>
              <a:t>diffusion</a:t>
            </a:r>
            <a:r>
              <a:rPr lang="de-DE" sz="1800" dirty="0">
                <a:solidFill>
                  <a:srgbClr val="222222"/>
                </a:solidFill>
              </a:rPr>
              <a:t> </a:t>
            </a:r>
            <a:r>
              <a:rPr lang="de-DE" sz="1800" dirty="0" err="1">
                <a:solidFill>
                  <a:srgbClr val="222222"/>
                </a:solidFill>
              </a:rPr>
              <a:t>probabilistic</a:t>
            </a:r>
            <a:r>
              <a:rPr lang="de-DE" sz="1800" dirty="0">
                <a:solidFill>
                  <a:srgbClr val="222222"/>
                </a:solidFill>
              </a:rPr>
              <a:t> </a:t>
            </a:r>
            <a:r>
              <a:rPr lang="de-DE" sz="1800" dirty="0" err="1">
                <a:solidFill>
                  <a:srgbClr val="222222"/>
                </a:solidFill>
              </a:rPr>
              <a:t>models</a:t>
            </a:r>
            <a:r>
              <a:rPr lang="de-DE" sz="1800" dirty="0">
                <a:solidFill>
                  <a:srgbClr val="222222"/>
                </a:solidFill>
              </a:rPr>
              <a:t> </a:t>
            </a:r>
            <a:r>
              <a:rPr lang="de-DE" dirty="0">
                <a:solidFill>
                  <a:srgbClr val="222222"/>
                </a:solidFill>
              </a:rPr>
              <a:t>/</a:t>
            </a:r>
            <a:r>
              <a:rPr lang="de-DE" sz="1800" dirty="0">
                <a:solidFill>
                  <a:srgbClr val="222222"/>
                </a:solidFill>
              </a:rPr>
              <a:t> </a:t>
            </a:r>
            <a:r>
              <a:rPr lang="de-DE" dirty="0"/>
              <a:t>Diffusion Time-Series (Diffusion-TS)</a:t>
            </a:r>
          </a:p>
          <a:p>
            <a:pPr lvl="1"/>
            <a:endParaRPr lang="en-US" dirty="0"/>
          </a:p>
          <a:p>
            <a:r>
              <a:rPr lang="en-US" dirty="0"/>
              <a:t>Implementation</a:t>
            </a:r>
          </a:p>
          <a:p>
            <a:pPr lvl="1"/>
            <a:r>
              <a:rPr lang="en-US" dirty="0"/>
              <a:t>Preprocess the real-world data to time series test cases</a:t>
            </a:r>
          </a:p>
          <a:p>
            <a:pPr lvl="1"/>
            <a:r>
              <a:rPr lang="en-US" dirty="0"/>
              <a:t>Adjust the AI-based framework to generate fake test cases </a:t>
            </a:r>
          </a:p>
          <a:p>
            <a:pPr marL="355600" lvl="1" indent="0">
              <a:buNone/>
            </a:pPr>
            <a:endParaRPr lang="en-US" b="0" i="0" u="none" strike="noStrike" baseline="0" dirty="0"/>
          </a:p>
          <a:p>
            <a:r>
              <a:rPr lang="en-US" dirty="0"/>
              <a:t>Evaluation of the generations</a:t>
            </a:r>
            <a:endParaRPr lang="en-US" b="0" i="0" u="none" strike="noStrike" baseline="0" dirty="0"/>
          </a:p>
          <a:p>
            <a:pPr lvl="1"/>
            <a:r>
              <a:rPr lang="en-US" b="0" i="0" u="none" strike="noStrike" baseline="0" dirty="0"/>
              <a:t>Qualitative analysis: Visualization</a:t>
            </a:r>
          </a:p>
          <a:p>
            <a:pPr lvl="1"/>
            <a:r>
              <a:rPr lang="de-DE" dirty="0" err="1"/>
              <a:t>Quantitive</a:t>
            </a:r>
            <a:r>
              <a:rPr lang="de-DE" dirty="0"/>
              <a:t> </a:t>
            </a:r>
            <a:r>
              <a:rPr lang="de-DE" dirty="0" err="1"/>
              <a:t>analysis</a:t>
            </a:r>
            <a:r>
              <a:rPr lang="de-DE" dirty="0"/>
              <a:t>: </a:t>
            </a:r>
            <a:r>
              <a:rPr lang="en-US" dirty="0"/>
              <a:t>Data Distributions </a:t>
            </a:r>
            <a:endParaRPr lang="de-DE" dirty="0"/>
          </a:p>
          <a:p>
            <a:pPr lvl="1"/>
            <a:endParaRPr lang="en-US" dirty="0"/>
          </a:p>
          <a:p>
            <a:r>
              <a:rPr lang="en-US" dirty="0"/>
              <a:t>Integration into CPM Remote</a:t>
            </a:r>
          </a:p>
          <a:p>
            <a:pPr lvl="1"/>
            <a:r>
              <a:rPr lang="en-US" dirty="0"/>
              <a:t>Convert the test cases into XML for CPM Remote</a:t>
            </a:r>
          </a:p>
          <a:p>
            <a:pPr lvl="1"/>
            <a:r>
              <a:rPr lang="en-US" dirty="0"/>
              <a:t>Merge the test cases into CPM Remote</a:t>
            </a:r>
          </a:p>
        </p:txBody>
      </p:sp>
      <p:sp>
        <p:nvSpPr>
          <p:cNvPr id="5" name="Titel 4"/>
          <p:cNvSpPr>
            <a:spLocks noGrp="1"/>
          </p:cNvSpPr>
          <p:nvPr>
            <p:ph type="title"/>
          </p:nvPr>
        </p:nvSpPr>
        <p:spPr/>
        <p:txBody>
          <a:bodyPr/>
          <a:lstStyle/>
          <a:p>
            <a:r>
              <a:rPr lang="en-US" b="1" dirty="0"/>
              <a:t>Agenda</a:t>
            </a:r>
            <a:endParaRPr lang="en-US" b="1" dirty="0">
              <a:solidFill>
                <a:srgbClr val="FF0000"/>
              </a:solidFill>
            </a:endParaRPr>
          </a:p>
        </p:txBody>
      </p:sp>
      <p:sp>
        <p:nvSpPr>
          <p:cNvPr id="4" name="Foliennummernplatzhalter 3"/>
          <p:cNvSpPr>
            <a:spLocks noGrp="1"/>
          </p:cNvSpPr>
          <p:nvPr>
            <p:ph type="sldNum" sz="quarter" idx="4"/>
          </p:nvPr>
        </p:nvSpPr>
        <p:spPr/>
        <p:txBody>
          <a:bodyPr/>
          <a:lstStyle/>
          <a:p>
            <a:fld id="{016ACDC5-9792-4EE2-846B-33470306C646}" type="slidenum">
              <a:rPr lang="en-US" smtClean="0"/>
              <a:pPr/>
              <a:t>10</a:t>
            </a:fld>
            <a:endParaRPr lang="en-US" dirty="0"/>
          </a:p>
        </p:txBody>
      </p:sp>
      <p:pic>
        <p:nvPicPr>
          <p:cNvPr id="3" name="Grafik 2">
            <a:extLst>
              <a:ext uri="{FF2B5EF4-FFF2-40B4-BE49-F238E27FC236}">
                <a16:creationId xmlns:a16="http://schemas.microsoft.com/office/drawing/2014/main" id="{31DBA3F5-47D0-4661-9F01-0CF34CA25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00" y="835702"/>
            <a:ext cx="417600" cy="417600"/>
          </a:xfrm>
          <a:prstGeom prst="rect">
            <a:avLst/>
          </a:prstGeom>
        </p:spPr>
      </p:pic>
      <p:pic>
        <p:nvPicPr>
          <p:cNvPr id="8" name="Grafik 7">
            <a:extLst>
              <a:ext uri="{FF2B5EF4-FFF2-40B4-BE49-F238E27FC236}">
                <a16:creationId xmlns:a16="http://schemas.microsoft.com/office/drawing/2014/main" id="{235F6F53-382D-4696-B6C6-9AB1F2BFF6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 y="3297796"/>
            <a:ext cx="417600" cy="417600"/>
          </a:xfrm>
          <a:prstGeom prst="rect">
            <a:avLst/>
          </a:prstGeom>
        </p:spPr>
      </p:pic>
      <p:pic>
        <p:nvPicPr>
          <p:cNvPr id="7" name="Picture 6" descr="Icon&#10;&#10;Description automatically generated">
            <a:extLst>
              <a:ext uri="{FF2B5EF4-FFF2-40B4-BE49-F238E27FC236}">
                <a16:creationId xmlns:a16="http://schemas.microsoft.com/office/drawing/2014/main" id="{84B80F19-DF9B-BC4A-9CEB-2A6B9AE64B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6700" y="4604397"/>
            <a:ext cx="417600" cy="417600"/>
          </a:xfrm>
          <a:prstGeom prst="rect">
            <a:avLst/>
          </a:prstGeom>
        </p:spPr>
      </p:pic>
      <p:pic>
        <p:nvPicPr>
          <p:cNvPr id="9" name="Replay" descr="Icon&#10;&#10;Description automatically generated">
            <a:extLst>
              <a:ext uri="{FF2B5EF4-FFF2-40B4-BE49-F238E27FC236}">
                <a16:creationId xmlns:a16="http://schemas.microsoft.com/office/drawing/2014/main" id="{2B446713-C06A-8445-9EAC-158842D999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6700" y="2142303"/>
            <a:ext cx="417600" cy="417600"/>
          </a:xfrm>
          <a:prstGeom prst="rect">
            <a:avLst/>
          </a:prstGeom>
          <a:ln w="12700">
            <a:noFill/>
          </a:ln>
        </p:spPr>
      </p:pic>
      <p:sp>
        <p:nvSpPr>
          <p:cNvPr id="11" name="Rectangle 10">
            <a:extLst>
              <a:ext uri="{FF2B5EF4-FFF2-40B4-BE49-F238E27FC236}">
                <a16:creationId xmlns:a16="http://schemas.microsoft.com/office/drawing/2014/main" id="{2DE5D9DF-5D22-3A4E-B128-504FCF501DE8}"/>
              </a:ext>
            </a:extLst>
          </p:cNvPr>
          <p:cNvSpPr/>
          <p:nvPr/>
        </p:nvSpPr>
        <p:spPr>
          <a:xfrm>
            <a:off x="266700" y="3265813"/>
            <a:ext cx="8082116" cy="241129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2" name="PB">
            <a:extLst>
              <a:ext uri="{FF2B5EF4-FFF2-40B4-BE49-F238E27FC236}">
                <a16:creationId xmlns:a16="http://schemas.microsoft.com/office/drawing/2014/main" id="{8DFDA3D2-10D2-9244-BD48-435538541C03}"/>
              </a:ext>
            </a:extLst>
          </p:cNvPr>
          <p:cNvSpPr/>
          <p:nvPr/>
        </p:nvSpPr>
        <p:spPr>
          <a:xfrm>
            <a:off x="0" y="6832600"/>
            <a:ext cx="1486829"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2" name="Rectangle 10">
            <a:extLst>
              <a:ext uri="{FF2B5EF4-FFF2-40B4-BE49-F238E27FC236}">
                <a16:creationId xmlns:a16="http://schemas.microsoft.com/office/drawing/2014/main" id="{3830EA5B-4A16-5655-8F2C-29DE2D792B64}"/>
              </a:ext>
            </a:extLst>
          </p:cNvPr>
          <p:cNvSpPr/>
          <p:nvPr/>
        </p:nvSpPr>
        <p:spPr>
          <a:xfrm>
            <a:off x="266700" y="786914"/>
            <a:ext cx="9103442" cy="100774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79391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Training Datasets</a:t>
            </a:r>
          </a:p>
        </p:txBody>
      </p:sp>
      <p:sp>
        <p:nvSpPr>
          <p:cNvPr id="2" name="Textplatzhalter 1">
            <a:extLst>
              <a:ext uri="{FF2B5EF4-FFF2-40B4-BE49-F238E27FC236}">
                <a16:creationId xmlns:a16="http://schemas.microsoft.com/office/drawing/2014/main" id="{89287E07-D27B-4A8A-8437-5B91328AACFB}"/>
              </a:ext>
            </a:extLst>
          </p:cNvPr>
          <p:cNvSpPr>
            <a:spLocks noGrp="1"/>
          </p:cNvSpPr>
          <p:nvPr>
            <p:ph type="body" sz="quarter" idx="13"/>
          </p:nvPr>
        </p:nvSpPr>
        <p:spPr>
          <a:xfrm>
            <a:off x="383118" y="908049"/>
            <a:ext cx="5868826" cy="4420917"/>
          </a:xfrm>
        </p:spPr>
        <p:txBody>
          <a:bodyPr>
            <a:normAutofit/>
          </a:bodyPr>
          <a:lstStyle/>
          <a:p>
            <a:r>
              <a:rPr lang="en-GB" dirty="0"/>
              <a:t>Drone data sets with naturalistic road user behaviour</a:t>
            </a:r>
          </a:p>
          <a:p>
            <a:pPr lvl="1"/>
            <a:r>
              <a:rPr lang="en-GB" dirty="0"/>
              <a:t>Bird eye view</a:t>
            </a:r>
          </a:p>
          <a:p>
            <a:pPr lvl="1"/>
            <a:r>
              <a:rPr lang="en-GB" dirty="0"/>
              <a:t>10cm accuracy</a:t>
            </a:r>
          </a:p>
          <a:p>
            <a:r>
              <a:rPr lang="en-GB" b="1" dirty="0"/>
              <a:t>In</a:t>
            </a:r>
            <a:r>
              <a:rPr lang="en-GB" dirty="0"/>
              <a:t>tersection </a:t>
            </a:r>
            <a:r>
              <a:rPr lang="en-GB" b="1" dirty="0"/>
              <a:t>D</a:t>
            </a:r>
            <a:r>
              <a:rPr lang="en-GB" dirty="0"/>
              <a:t>ata Set (inD)</a:t>
            </a:r>
          </a:p>
          <a:p>
            <a:pPr lvl="1"/>
            <a:r>
              <a:rPr lang="en-GB" dirty="0"/>
              <a:t>10 hours</a:t>
            </a:r>
          </a:p>
          <a:p>
            <a:pPr lvl="1"/>
            <a:r>
              <a:rPr lang="en-GB" dirty="0"/>
              <a:t>4 locations</a:t>
            </a:r>
          </a:p>
          <a:p>
            <a:r>
              <a:rPr lang="en-GB" dirty="0"/>
              <a:t>	</a:t>
            </a:r>
            <a:r>
              <a:rPr lang="en-GB" b="1" dirty="0"/>
              <a:t>Rou</a:t>
            </a:r>
            <a:r>
              <a:rPr lang="en-GB" dirty="0"/>
              <a:t>ndabout </a:t>
            </a:r>
            <a:r>
              <a:rPr lang="en-GB" b="1" dirty="0"/>
              <a:t>D</a:t>
            </a:r>
            <a:r>
              <a:rPr lang="en-GB" dirty="0"/>
              <a:t>ata Set (rounD)</a:t>
            </a:r>
          </a:p>
          <a:p>
            <a:pPr lvl="1"/>
            <a:r>
              <a:rPr lang="en-GB" dirty="0"/>
              <a:t>6 hours</a:t>
            </a:r>
          </a:p>
          <a:p>
            <a:pPr lvl="1"/>
            <a:r>
              <a:rPr lang="en-GB" dirty="0"/>
              <a:t>3 locations</a:t>
            </a:r>
          </a:p>
          <a:p>
            <a:r>
              <a:rPr lang="en-GB" b="1" dirty="0"/>
              <a:t>Exi</a:t>
            </a:r>
            <a:r>
              <a:rPr lang="en-GB" dirty="0"/>
              <a:t>t </a:t>
            </a:r>
            <a:r>
              <a:rPr lang="en-GB" b="1" dirty="0"/>
              <a:t>D</a:t>
            </a:r>
            <a:r>
              <a:rPr lang="en-GB" dirty="0"/>
              <a:t>ata Set (</a:t>
            </a:r>
            <a:r>
              <a:rPr lang="en-GB" dirty="0" err="1"/>
              <a:t>exiD</a:t>
            </a:r>
            <a:r>
              <a:rPr lang="en-GB" dirty="0"/>
              <a:t>), </a:t>
            </a:r>
            <a:r>
              <a:rPr lang="de-DE" b="1" dirty="0"/>
              <a:t>High</a:t>
            </a:r>
            <a:r>
              <a:rPr lang="de-DE" dirty="0"/>
              <a:t>way </a:t>
            </a:r>
            <a:r>
              <a:rPr lang="de-DE" b="1" dirty="0"/>
              <a:t>D</a:t>
            </a:r>
            <a:r>
              <a:rPr lang="de-DE" dirty="0"/>
              <a:t>ata Set (</a:t>
            </a:r>
            <a:r>
              <a:rPr lang="de-DE" dirty="0" err="1"/>
              <a:t>highD</a:t>
            </a:r>
            <a:r>
              <a:rPr lang="de-DE" dirty="0"/>
              <a:t>), </a:t>
            </a:r>
            <a:r>
              <a:rPr lang="de-DE" b="1" dirty="0"/>
              <a:t>Uni</a:t>
            </a:r>
            <a:r>
              <a:rPr lang="de-DE" dirty="0"/>
              <a:t>versity </a:t>
            </a:r>
            <a:r>
              <a:rPr lang="de-DE" b="1" dirty="0"/>
              <a:t>D</a:t>
            </a:r>
            <a:r>
              <a:rPr lang="de-DE" dirty="0"/>
              <a:t>ata Set (</a:t>
            </a:r>
            <a:r>
              <a:rPr lang="de-DE" dirty="0" err="1"/>
              <a:t>uniD</a:t>
            </a:r>
            <a:r>
              <a:rPr lang="de-DE" dirty="0"/>
              <a:t>)</a:t>
            </a:r>
            <a:endParaRPr lang="en-GB" dirty="0"/>
          </a:p>
          <a:p>
            <a:r>
              <a:rPr lang="en-GB" dirty="0"/>
              <a:t>License: </a:t>
            </a:r>
            <a:r>
              <a:rPr lang="en-GB" b="1" dirty="0"/>
              <a:t>Custom</a:t>
            </a:r>
            <a:r>
              <a:rPr lang="en-GB" dirty="0"/>
              <a:t> (Free for use for non-commercial applications)</a:t>
            </a:r>
          </a:p>
        </p:txBody>
      </p:sp>
      <p:sp>
        <p:nvSpPr>
          <p:cNvPr id="4" name="Foliennummernplatzhalter 3"/>
          <p:cNvSpPr>
            <a:spLocks noGrp="1"/>
          </p:cNvSpPr>
          <p:nvPr>
            <p:ph type="sldNum" sz="quarter" idx="4"/>
          </p:nvPr>
        </p:nvSpPr>
        <p:spPr/>
        <p:txBody>
          <a:bodyPr/>
          <a:lstStyle/>
          <a:p>
            <a:fld id="{016ACDC5-9792-4EE2-846B-33470306C646}" type="slidenum">
              <a:rPr lang="en-US" smtClean="0"/>
              <a:pPr/>
              <a:t>11</a:t>
            </a:fld>
            <a:endParaRPr lang="en-US" dirty="0"/>
          </a:p>
        </p:txBody>
      </p:sp>
      <p:grpSp>
        <p:nvGrpSpPr>
          <p:cNvPr id="6" name="Group 5">
            <a:extLst>
              <a:ext uri="{FF2B5EF4-FFF2-40B4-BE49-F238E27FC236}">
                <a16:creationId xmlns:a16="http://schemas.microsoft.com/office/drawing/2014/main" id="{8C54D60A-B51C-524E-B25A-6F63E24510A7}"/>
              </a:ext>
            </a:extLst>
          </p:cNvPr>
          <p:cNvGrpSpPr/>
          <p:nvPr/>
        </p:nvGrpSpPr>
        <p:grpSpPr>
          <a:xfrm>
            <a:off x="6496493" y="908049"/>
            <a:ext cx="5310623" cy="2412252"/>
            <a:chOff x="6496493" y="908049"/>
            <a:chExt cx="5310623" cy="2412252"/>
          </a:xfrm>
        </p:grpSpPr>
        <p:pic>
          <p:nvPicPr>
            <p:cNvPr id="3073" name="Picture 1" descr="page1image49096448">
              <a:extLst>
                <a:ext uri="{FF2B5EF4-FFF2-40B4-BE49-F238E27FC236}">
                  <a16:creationId xmlns:a16="http://schemas.microsoft.com/office/drawing/2014/main" id="{ABBE14DF-0930-F547-A959-707D06E744D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496493" y="908049"/>
              <a:ext cx="5310623" cy="22102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E13AE6EE-95A1-664D-A89E-90F09C255A0C}"/>
                </a:ext>
              </a:extLst>
            </p:cNvPr>
            <p:cNvSpPr txBox="1">
              <a:spLocks/>
            </p:cNvSpPr>
            <p:nvPr/>
          </p:nvSpPr>
          <p:spPr>
            <a:xfrm>
              <a:off x="6496493" y="3118280"/>
              <a:ext cx="5310623" cy="202021"/>
            </a:xfrm>
            <a:prstGeom prst="rect">
              <a:avLst/>
            </a:prstGeom>
          </p:spPr>
          <p:txBody>
            <a:bodyPr lIns="0" tIns="72000" rIns="0" bIns="0" anchor="t">
              <a:normAutofit lnSpcReduction="10000"/>
            </a:bodyPr>
            <a:lstStyle>
              <a:lvl1pPr marL="361950" indent="-361950" algn="l" defTabSz="216000" rtl="0" eaLnBrk="1" fontAlgn="base" hangingPunct="1">
                <a:lnSpc>
                  <a:spcPct val="100000"/>
                </a:lnSpc>
                <a:spcBef>
                  <a:spcPts val="1200"/>
                </a:spcBef>
                <a:spcAft>
                  <a:spcPct val="0"/>
                </a:spcAft>
                <a:buClr>
                  <a:schemeClr val="accent4"/>
                </a:buClr>
                <a:buSzPct val="80000"/>
                <a:buFont typeface="Arial" panose="020B0604020202020204" pitchFamily="34" charset="0"/>
                <a:buChar char="►"/>
                <a:tabLst>
                  <a:tab pos="357188" algn="l"/>
                </a:tabLst>
                <a:defRPr sz="1800" kern="1200">
                  <a:solidFill>
                    <a:schemeClr val="tx1"/>
                  </a:solidFill>
                  <a:latin typeface="Arial" panose="020B0604020202020204" pitchFamily="34" charset="0"/>
                  <a:ea typeface="+mn-ea"/>
                  <a:cs typeface="Arial" panose="020B0604020202020204" pitchFamily="34" charset="0"/>
                </a:defRPr>
              </a:lvl1pPr>
              <a:lvl2pPr marL="625475" indent="-269875" algn="l" rtl="0" eaLnBrk="1" fontAlgn="base" hangingPunct="1">
                <a:lnSpc>
                  <a:spcPct val="100000"/>
                </a:lnSpc>
                <a:spcBef>
                  <a:spcPts val="0"/>
                </a:spcBef>
                <a:spcAft>
                  <a:spcPct val="0"/>
                </a:spcAft>
                <a:buClr>
                  <a:schemeClr val="accent4"/>
                </a:buClr>
                <a:buSzPct val="70000"/>
                <a:buFont typeface="Wingdings" panose="05000000000000000000" pitchFamily="2" charset="2"/>
                <a:buChar char="§"/>
                <a:tabLst>
                  <a:tab pos="357188" algn="l"/>
                  <a:tab pos="625475" algn="l"/>
                </a:tabLst>
                <a:defRPr sz="1800" kern="1200">
                  <a:solidFill>
                    <a:schemeClr val="tx1"/>
                  </a:solidFill>
                  <a:latin typeface="Arial" panose="020B0604020202020204" pitchFamily="34" charset="0"/>
                  <a:ea typeface="+mn-ea"/>
                  <a:cs typeface="Arial" panose="020B0604020202020204" pitchFamily="34" charset="0"/>
                </a:defRPr>
              </a:lvl2pPr>
              <a:lvl3pPr marL="896938" indent="-266700" algn="l" defTabSz="216000" rtl="0" eaLnBrk="1" fontAlgn="base" hangingPunct="1">
                <a:lnSpc>
                  <a:spcPct val="100000"/>
                </a:lnSpc>
                <a:spcBef>
                  <a:spcPts val="0"/>
                </a:spcBef>
                <a:spcAft>
                  <a:spcPct val="0"/>
                </a:spcAft>
                <a:buClr>
                  <a:schemeClr val="accent4"/>
                </a:buClr>
                <a:buSzPct val="8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3pPr>
              <a:lvl4pPr marL="1163638" indent="-268288" algn="l" defTabSz="216000" rtl="0" eaLnBrk="1" fontAlgn="base" hangingPunct="1">
                <a:lnSpc>
                  <a:spcPct val="100000"/>
                </a:lnSpc>
                <a:spcBef>
                  <a:spcPts val="0"/>
                </a:spcBef>
                <a:spcAft>
                  <a:spcPct val="0"/>
                </a:spcAft>
                <a:buClr>
                  <a:schemeClr val="accent4"/>
                </a:buClr>
                <a:buSzPct val="10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900" dirty="0" err="1"/>
                <a:t>inD</a:t>
              </a:r>
              <a:r>
                <a:rPr lang="en-GB" sz="900" dirty="0"/>
                <a:t> dataset </a:t>
              </a:r>
            </a:p>
          </p:txBody>
        </p:sp>
      </p:grpSp>
      <p:grpSp>
        <p:nvGrpSpPr>
          <p:cNvPr id="3" name="Group 2">
            <a:extLst>
              <a:ext uri="{FF2B5EF4-FFF2-40B4-BE49-F238E27FC236}">
                <a16:creationId xmlns:a16="http://schemas.microsoft.com/office/drawing/2014/main" id="{A859FDE1-F134-004B-83A2-77AF030D517B}"/>
              </a:ext>
            </a:extLst>
          </p:cNvPr>
          <p:cNvGrpSpPr/>
          <p:nvPr/>
        </p:nvGrpSpPr>
        <p:grpSpPr>
          <a:xfrm>
            <a:off x="6496493" y="3588698"/>
            <a:ext cx="5310623" cy="2418168"/>
            <a:chOff x="6496493" y="3631230"/>
            <a:chExt cx="5310623" cy="2418168"/>
          </a:xfrm>
        </p:grpSpPr>
        <p:pic>
          <p:nvPicPr>
            <p:cNvPr id="3074" name="Picture 2" descr="page1image48840336">
              <a:extLst>
                <a:ext uri="{FF2B5EF4-FFF2-40B4-BE49-F238E27FC236}">
                  <a16:creationId xmlns:a16="http://schemas.microsoft.com/office/drawing/2014/main" id="{0A725168-B889-954E-8BBE-AD685D7284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96493" y="3631230"/>
              <a:ext cx="5310623" cy="22102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2" name="Text Placeholder 7">
              <a:extLst>
                <a:ext uri="{FF2B5EF4-FFF2-40B4-BE49-F238E27FC236}">
                  <a16:creationId xmlns:a16="http://schemas.microsoft.com/office/drawing/2014/main" id="{D3C10952-AA92-0449-8605-D7077D7BB9F3}"/>
                </a:ext>
              </a:extLst>
            </p:cNvPr>
            <p:cNvSpPr txBox="1">
              <a:spLocks/>
            </p:cNvSpPr>
            <p:nvPr/>
          </p:nvSpPr>
          <p:spPr>
            <a:xfrm>
              <a:off x="6496493" y="5837525"/>
              <a:ext cx="5310623" cy="211873"/>
            </a:xfrm>
            <a:prstGeom prst="rect">
              <a:avLst/>
            </a:prstGeom>
          </p:spPr>
          <p:txBody>
            <a:bodyPr lIns="0" tIns="72000" rIns="0" bIns="0" anchor="t">
              <a:normAutofit/>
            </a:bodyPr>
            <a:lstStyle>
              <a:lvl1pPr marL="361950" indent="-361950" algn="l" defTabSz="216000" rtl="0" eaLnBrk="1" fontAlgn="base" hangingPunct="1">
                <a:lnSpc>
                  <a:spcPct val="100000"/>
                </a:lnSpc>
                <a:spcBef>
                  <a:spcPts val="1200"/>
                </a:spcBef>
                <a:spcAft>
                  <a:spcPct val="0"/>
                </a:spcAft>
                <a:buClr>
                  <a:schemeClr val="accent4"/>
                </a:buClr>
                <a:buSzPct val="80000"/>
                <a:buFont typeface="Arial" panose="020B0604020202020204" pitchFamily="34" charset="0"/>
                <a:buChar char="►"/>
                <a:tabLst>
                  <a:tab pos="357188" algn="l"/>
                </a:tabLst>
                <a:defRPr sz="1800" kern="1200">
                  <a:solidFill>
                    <a:schemeClr val="tx1"/>
                  </a:solidFill>
                  <a:latin typeface="Arial" panose="020B0604020202020204" pitchFamily="34" charset="0"/>
                  <a:ea typeface="+mn-ea"/>
                  <a:cs typeface="Arial" panose="020B0604020202020204" pitchFamily="34" charset="0"/>
                </a:defRPr>
              </a:lvl1pPr>
              <a:lvl2pPr marL="625475" indent="-269875" algn="l" rtl="0" eaLnBrk="1" fontAlgn="base" hangingPunct="1">
                <a:lnSpc>
                  <a:spcPct val="100000"/>
                </a:lnSpc>
                <a:spcBef>
                  <a:spcPts val="0"/>
                </a:spcBef>
                <a:spcAft>
                  <a:spcPct val="0"/>
                </a:spcAft>
                <a:buClr>
                  <a:schemeClr val="accent4"/>
                </a:buClr>
                <a:buSzPct val="70000"/>
                <a:buFont typeface="Wingdings" panose="05000000000000000000" pitchFamily="2" charset="2"/>
                <a:buChar char="§"/>
                <a:tabLst>
                  <a:tab pos="357188" algn="l"/>
                  <a:tab pos="625475" algn="l"/>
                </a:tabLst>
                <a:defRPr sz="1800" kern="1200">
                  <a:solidFill>
                    <a:schemeClr val="tx1"/>
                  </a:solidFill>
                  <a:latin typeface="Arial" panose="020B0604020202020204" pitchFamily="34" charset="0"/>
                  <a:ea typeface="+mn-ea"/>
                  <a:cs typeface="Arial" panose="020B0604020202020204" pitchFamily="34" charset="0"/>
                </a:defRPr>
              </a:lvl2pPr>
              <a:lvl3pPr marL="896938" indent="-266700" algn="l" defTabSz="216000" rtl="0" eaLnBrk="1" fontAlgn="base" hangingPunct="1">
                <a:lnSpc>
                  <a:spcPct val="100000"/>
                </a:lnSpc>
                <a:spcBef>
                  <a:spcPts val="0"/>
                </a:spcBef>
                <a:spcAft>
                  <a:spcPct val="0"/>
                </a:spcAft>
                <a:buClr>
                  <a:schemeClr val="accent4"/>
                </a:buClr>
                <a:buSzPct val="8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3pPr>
              <a:lvl4pPr marL="1163638" indent="-268288" algn="l" defTabSz="216000" rtl="0" eaLnBrk="1" fontAlgn="base" hangingPunct="1">
                <a:lnSpc>
                  <a:spcPct val="100000"/>
                </a:lnSpc>
                <a:spcBef>
                  <a:spcPts val="0"/>
                </a:spcBef>
                <a:spcAft>
                  <a:spcPct val="0"/>
                </a:spcAft>
                <a:buClr>
                  <a:schemeClr val="accent4"/>
                </a:buClr>
                <a:buSzPct val="10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900" dirty="0" err="1"/>
                <a:t>rounD</a:t>
              </a:r>
              <a:r>
                <a:rPr lang="en-GB" sz="900" dirty="0"/>
                <a:t> dataset</a:t>
              </a:r>
            </a:p>
          </p:txBody>
        </p:sp>
      </p:grpSp>
      <p:sp>
        <p:nvSpPr>
          <p:cNvPr id="22" name="PB">
            <a:extLst>
              <a:ext uri="{FF2B5EF4-FFF2-40B4-BE49-F238E27FC236}">
                <a16:creationId xmlns:a16="http://schemas.microsoft.com/office/drawing/2014/main" id="{49C3C413-9DBB-0047-91AD-6C9471599C94}"/>
              </a:ext>
            </a:extLst>
          </p:cNvPr>
          <p:cNvSpPr/>
          <p:nvPr/>
        </p:nvSpPr>
        <p:spPr>
          <a:xfrm>
            <a:off x="0" y="6832600"/>
            <a:ext cx="2676293"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7" name="Textfeld 6">
            <a:extLst>
              <a:ext uri="{FF2B5EF4-FFF2-40B4-BE49-F238E27FC236}">
                <a16:creationId xmlns:a16="http://schemas.microsoft.com/office/drawing/2014/main" id="{0CEBA805-A219-2F92-82B7-8AD44A8959C1}"/>
              </a:ext>
            </a:extLst>
          </p:cNvPr>
          <p:cNvSpPr txBox="1"/>
          <p:nvPr/>
        </p:nvSpPr>
        <p:spPr>
          <a:xfrm>
            <a:off x="9800303" y="5883755"/>
            <a:ext cx="2172929" cy="246221"/>
          </a:xfrm>
          <a:prstGeom prst="rect">
            <a:avLst/>
          </a:prstGeom>
          <a:noFill/>
        </p:spPr>
        <p:txBody>
          <a:bodyPr wrap="square" rtlCol="0">
            <a:spAutoFit/>
          </a:bodyPr>
          <a:lstStyle/>
          <a:p>
            <a:r>
              <a:rPr lang="de-DE" sz="1000" dirty="0" err="1"/>
              <a:t>revised</a:t>
            </a:r>
            <a:r>
              <a:rPr lang="de-DE" sz="1000" dirty="0"/>
              <a:t> </a:t>
            </a:r>
            <a:r>
              <a:rPr lang="de-DE" sz="1000" dirty="0" err="1"/>
              <a:t>from</a:t>
            </a:r>
            <a:r>
              <a:rPr lang="de-DE" sz="1000" dirty="0"/>
              <a:t> Simon </a:t>
            </a:r>
            <a:r>
              <a:rPr lang="de-DE" sz="1000" dirty="0" err="1"/>
              <a:t>Schäfer‘</a:t>
            </a:r>
            <a:r>
              <a:rPr lang="de-DE" altLang="zh-CN" sz="1000" dirty="0" err="1"/>
              <a:t>s</a:t>
            </a:r>
            <a:r>
              <a:rPr lang="de-DE" altLang="zh-CN" sz="1000" dirty="0"/>
              <a:t> </a:t>
            </a:r>
            <a:r>
              <a:rPr lang="de-DE" altLang="zh-CN" sz="1000" dirty="0" err="1"/>
              <a:t>slide</a:t>
            </a:r>
            <a:endParaRPr lang="de-DE" sz="1000" dirty="0"/>
          </a:p>
        </p:txBody>
      </p:sp>
      <p:sp>
        <p:nvSpPr>
          <p:cNvPr id="9" name="Textfeld 8">
            <a:extLst>
              <a:ext uri="{FF2B5EF4-FFF2-40B4-BE49-F238E27FC236}">
                <a16:creationId xmlns:a16="http://schemas.microsoft.com/office/drawing/2014/main" id="{E2AADCC2-E968-BA42-BB66-E370F8F7BB6E}"/>
              </a:ext>
            </a:extLst>
          </p:cNvPr>
          <p:cNvSpPr txBox="1"/>
          <p:nvPr/>
        </p:nvSpPr>
        <p:spPr>
          <a:xfrm>
            <a:off x="383117" y="5127426"/>
            <a:ext cx="6096000" cy="1015663"/>
          </a:xfrm>
          <a:prstGeom prst="rect">
            <a:avLst/>
          </a:prstGeom>
          <a:noFill/>
        </p:spPr>
        <p:txBody>
          <a:bodyPr wrap="square">
            <a:spAutoFit/>
          </a:bodyPr>
          <a:lstStyle/>
          <a:p>
            <a:r>
              <a:rPr lang="en-GB" sz="1000" dirty="0"/>
              <a:t>Bock Julian, The </a:t>
            </a:r>
            <a:r>
              <a:rPr lang="en-GB" sz="1000" dirty="0" err="1"/>
              <a:t>inD</a:t>
            </a:r>
            <a:r>
              <a:rPr lang="en-GB" sz="1000" dirty="0"/>
              <a:t> Dataset: A Drone Dataset of Naturalistic Road User Trajectories at German Intersections, 2019</a:t>
            </a:r>
          </a:p>
          <a:p>
            <a:r>
              <a:rPr lang="en-GB" sz="1000" dirty="0" err="1"/>
              <a:t>Krajewski</a:t>
            </a:r>
            <a:r>
              <a:rPr lang="en-GB" sz="1000" dirty="0"/>
              <a:t> Robert, The </a:t>
            </a:r>
            <a:r>
              <a:rPr lang="en-GB" sz="1000" dirty="0" err="1"/>
              <a:t>rounD</a:t>
            </a:r>
            <a:r>
              <a:rPr lang="en-GB" sz="1000" dirty="0"/>
              <a:t> Dataset: A Drone Dataset of Road User Trajectories at Roundabouts in Germany, 2020</a:t>
            </a:r>
          </a:p>
          <a:p>
            <a:r>
              <a:rPr lang="de-DE" sz="1000" b="0" i="0" dirty="0">
                <a:solidFill>
                  <a:srgbClr val="222222"/>
                </a:solidFill>
                <a:effectLst/>
                <a:highlight>
                  <a:srgbClr val="FFFFFF"/>
                </a:highlight>
                <a:latin typeface="Arial" panose="020B0604020202020204" pitchFamily="34" charset="0"/>
              </a:rPr>
              <a:t>Moers, Tobias, et al. "The </a:t>
            </a:r>
            <a:r>
              <a:rPr lang="de-DE" sz="1000" b="0" i="0" dirty="0" err="1">
                <a:solidFill>
                  <a:srgbClr val="222222"/>
                </a:solidFill>
                <a:effectLst/>
                <a:highlight>
                  <a:srgbClr val="FFFFFF"/>
                </a:highlight>
                <a:latin typeface="Arial" panose="020B0604020202020204" pitchFamily="34" charset="0"/>
              </a:rPr>
              <a:t>exid</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dataset</a:t>
            </a:r>
            <a:r>
              <a:rPr lang="de-DE" sz="1000" b="0" i="0" dirty="0">
                <a:solidFill>
                  <a:srgbClr val="222222"/>
                </a:solidFill>
                <a:effectLst/>
                <a:highlight>
                  <a:srgbClr val="FFFFFF"/>
                </a:highlight>
                <a:latin typeface="Arial" panose="020B0604020202020204" pitchFamily="34" charset="0"/>
              </a:rPr>
              <a:t>: A real-</a:t>
            </a:r>
            <a:r>
              <a:rPr lang="de-DE" sz="1000" b="0" i="0" dirty="0" err="1">
                <a:solidFill>
                  <a:srgbClr val="222222"/>
                </a:solidFill>
                <a:effectLst/>
                <a:highlight>
                  <a:srgbClr val="FFFFFF"/>
                </a:highlight>
                <a:latin typeface="Arial" panose="020B0604020202020204" pitchFamily="34" charset="0"/>
              </a:rPr>
              <a:t>world</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trajectory</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dataset</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of</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highly</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interactive</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highway</a:t>
            </a:r>
            <a:r>
              <a:rPr lang="de-DE" sz="1000" b="0" i="0" dirty="0">
                <a:solidFill>
                  <a:srgbClr val="222222"/>
                </a:solidFill>
                <a:effectLst/>
                <a:highlight>
                  <a:srgbClr val="FFFFFF"/>
                </a:highlight>
                <a:latin typeface="Arial" panose="020B0604020202020204" pitchFamily="34" charset="0"/>
              </a:rPr>
              <a:t> </a:t>
            </a:r>
            <a:r>
              <a:rPr lang="de-DE" sz="1000" b="0" i="0" dirty="0" err="1">
                <a:solidFill>
                  <a:srgbClr val="222222"/>
                </a:solidFill>
                <a:effectLst/>
                <a:highlight>
                  <a:srgbClr val="FFFFFF"/>
                </a:highlight>
                <a:latin typeface="Arial" panose="020B0604020202020204" pitchFamily="34" charset="0"/>
              </a:rPr>
              <a:t>scenarios</a:t>
            </a:r>
            <a:r>
              <a:rPr lang="de-DE" sz="1000" b="0" i="0" dirty="0">
                <a:solidFill>
                  <a:srgbClr val="222222"/>
                </a:solidFill>
                <a:effectLst/>
                <a:highlight>
                  <a:srgbClr val="FFFFFF"/>
                </a:highlight>
                <a:latin typeface="Arial" panose="020B0604020202020204" pitchFamily="34" charset="0"/>
              </a:rPr>
              <a:t> in </a:t>
            </a:r>
            <a:r>
              <a:rPr lang="de-DE" sz="1000" b="0" i="0" dirty="0" err="1">
                <a:solidFill>
                  <a:srgbClr val="222222"/>
                </a:solidFill>
                <a:effectLst/>
                <a:highlight>
                  <a:srgbClr val="FFFFFF"/>
                </a:highlight>
                <a:latin typeface="Arial" panose="020B0604020202020204" pitchFamily="34" charset="0"/>
              </a:rPr>
              <a:t>germany</a:t>
            </a:r>
            <a:r>
              <a:rPr lang="de-DE" sz="1000" b="0" i="0" dirty="0">
                <a:solidFill>
                  <a:srgbClr val="222222"/>
                </a:solidFill>
                <a:effectLst/>
                <a:highlight>
                  <a:srgbClr val="FFFFFF"/>
                </a:highlight>
                <a:latin typeface="Arial" panose="020B0604020202020204" pitchFamily="34" charset="0"/>
              </a:rPr>
              <a:t>." </a:t>
            </a:r>
            <a:r>
              <a:rPr lang="de-DE" sz="1000" b="0" i="1" dirty="0">
                <a:solidFill>
                  <a:srgbClr val="222222"/>
                </a:solidFill>
                <a:effectLst/>
                <a:highlight>
                  <a:srgbClr val="FFFFFF"/>
                </a:highlight>
                <a:latin typeface="Arial" panose="020B0604020202020204" pitchFamily="34" charset="0"/>
              </a:rPr>
              <a:t>2022 IEEE Intelligent </a:t>
            </a:r>
            <a:r>
              <a:rPr lang="de-DE" sz="1000" b="0" i="1" dirty="0" err="1">
                <a:solidFill>
                  <a:srgbClr val="222222"/>
                </a:solidFill>
                <a:effectLst/>
                <a:highlight>
                  <a:srgbClr val="FFFFFF"/>
                </a:highlight>
                <a:latin typeface="Arial" panose="020B0604020202020204" pitchFamily="34" charset="0"/>
              </a:rPr>
              <a:t>Vehicles</a:t>
            </a:r>
            <a:r>
              <a:rPr lang="de-DE" sz="1000" b="0" i="1" dirty="0">
                <a:solidFill>
                  <a:srgbClr val="222222"/>
                </a:solidFill>
                <a:effectLst/>
                <a:highlight>
                  <a:srgbClr val="FFFFFF"/>
                </a:highlight>
                <a:latin typeface="Arial" panose="020B0604020202020204" pitchFamily="34" charset="0"/>
              </a:rPr>
              <a:t> Symposium (IV)</a:t>
            </a:r>
            <a:r>
              <a:rPr lang="de-DE" sz="1000" b="0" i="0" dirty="0">
                <a:solidFill>
                  <a:srgbClr val="222222"/>
                </a:solidFill>
                <a:effectLst/>
                <a:highlight>
                  <a:srgbClr val="FFFFFF"/>
                </a:highlight>
                <a:latin typeface="Arial" panose="020B0604020202020204" pitchFamily="34" charset="0"/>
              </a:rPr>
              <a:t>. IEEE, 2022.</a:t>
            </a:r>
            <a:endParaRPr lang="en-GB" sz="1000" dirty="0"/>
          </a:p>
        </p:txBody>
      </p:sp>
    </p:spTree>
    <p:extLst>
      <p:ext uri="{BB962C8B-B14F-4D97-AF65-F5344CB8AC3E}">
        <p14:creationId xmlns:p14="http://schemas.microsoft.com/office/powerpoint/2010/main" val="3503192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Scenarios size and difficulty</a:t>
            </a:r>
            <a:endParaRPr lang="en-US" b="1" dirty="0"/>
          </a:p>
        </p:txBody>
      </p:sp>
      <p:sp>
        <p:nvSpPr>
          <p:cNvPr id="6" name="Textplatzhalter 5"/>
          <p:cNvSpPr>
            <a:spLocks noGrp="1"/>
          </p:cNvSpPr>
          <p:nvPr>
            <p:ph type="body" sz="quarter" idx="13"/>
          </p:nvPr>
        </p:nvSpPr>
        <p:spPr>
          <a:xfrm>
            <a:off x="383118" y="908048"/>
            <a:ext cx="11423999" cy="5035551"/>
          </a:xfrm>
        </p:spPr>
        <p:txBody>
          <a:bodyPr>
            <a:normAutofit/>
          </a:bodyPr>
          <a:lstStyle/>
          <a:p>
            <a:r>
              <a:rPr lang="de-DE" sz="2000" dirty="0"/>
              <a:t>S</a:t>
            </a:r>
            <a:r>
              <a:rPr lang="de-DE" altLang="zh-CN" sz="2000" dirty="0"/>
              <a:t>ize </a:t>
            </a:r>
            <a:r>
              <a:rPr lang="de-DE" altLang="zh-CN" sz="2000" dirty="0" err="1"/>
              <a:t>of</a:t>
            </a:r>
            <a:r>
              <a:rPr lang="de-DE" altLang="zh-CN" sz="2000" dirty="0"/>
              <a:t> </a:t>
            </a:r>
            <a:r>
              <a:rPr lang="de-DE" altLang="zh-CN" sz="2000" dirty="0" err="1"/>
              <a:t>the</a:t>
            </a:r>
            <a:r>
              <a:rPr lang="de-DE" altLang="zh-CN" sz="2000" dirty="0"/>
              <a:t> test cases</a:t>
            </a:r>
            <a:endParaRPr lang="de-DE" sz="2000" dirty="0"/>
          </a:p>
          <a:p>
            <a:pPr lvl="1"/>
            <a:r>
              <a:rPr lang="de-DE" sz="2000" dirty="0" err="1"/>
              <a:t>case</a:t>
            </a:r>
            <a:r>
              <a:rPr lang="de-DE" sz="2000" dirty="0"/>
              <a:t> </a:t>
            </a:r>
            <a:r>
              <a:rPr lang="de-DE" sz="2000" dirty="0" err="1"/>
              <a:t>length</a:t>
            </a:r>
            <a:r>
              <a:rPr lang="de-DE" sz="2000" dirty="0"/>
              <a:t> 500 </a:t>
            </a:r>
            <a:r>
              <a:rPr lang="de-DE" sz="2000" dirty="0" err="1"/>
              <a:t>frames</a:t>
            </a:r>
            <a:r>
              <a:rPr lang="de-DE" sz="2000" dirty="0"/>
              <a:t> (20 </a:t>
            </a:r>
            <a:r>
              <a:rPr lang="de-DE" sz="2000" dirty="0" err="1"/>
              <a:t>seconds</a:t>
            </a:r>
            <a:r>
              <a:rPr lang="de-DE" sz="2000" dirty="0"/>
              <a:t>) </a:t>
            </a:r>
            <a:r>
              <a:rPr lang="de-DE" sz="2000" dirty="0" err="1"/>
              <a:t>with</a:t>
            </a:r>
            <a:r>
              <a:rPr lang="de-DE" sz="2000" dirty="0"/>
              <a:t> 5 </a:t>
            </a:r>
            <a:r>
              <a:rPr lang="de-DE" sz="2000" dirty="0" err="1"/>
              <a:t>tracks</a:t>
            </a:r>
            <a:r>
              <a:rPr lang="de-DE" sz="2000" dirty="0"/>
              <a:t> (</a:t>
            </a:r>
            <a:r>
              <a:rPr lang="de-DE" sz="2000" dirty="0" err="1"/>
              <a:t>cars</a:t>
            </a:r>
            <a:r>
              <a:rPr lang="de-DE" sz="2000" dirty="0"/>
              <a:t>, </a:t>
            </a:r>
            <a:r>
              <a:rPr lang="de-DE" sz="2000" dirty="0" err="1"/>
              <a:t>trucks</a:t>
            </a:r>
            <a:r>
              <a:rPr lang="de-DE" sz="2000" dirty="0"/>
              <a:t>, </a:t>
            </a:r>
            <a:r>
              <a:rPr lang="de-DE" sz="2000" dirty="0" err="1"/>
              <a:t>bicycles</a:t>
            </a:r>
            <a:r>
              <a:rPr lang="de-DE" sz="2000" dirty="0"/>
              <a:t>,…)</a:t>
            </a:r>
          </a:p>
          <a:p>
            <a:pPr lvl="1"/>
            <a:r>
              <a:rPr lang="de-DE" sz="2000" dirty="0" err="1"/>
              <a:t>too</a:t>
            </a:r>
            <a:r>
              <a:rPr lang="de-DE" sz="2000" dirty="0"/>
              <a:t> </a:t>
            </a:r>
            <a:r>
              <a:rPr lang="de-DE" sz="2000" dirty="0" err="1"/>
              <a:t>long</a:t>
            </a:r>
            <a:r>
              <a:rPr lang="de-DE" sz="2000" dirty="0"/>
              <a:t> : </a:t>
            </a:r>
            <a:r>
              <a:rPr lang="de-DE" sz="2000" dirty="0" err="1"/>
              <a:t>too</a:t>
            </a:r>
            <a:r>
              <a:rPr lang="de-DE" sz="2000" dirty="0"/>
              <a:t> </a:t>
            </a:r>
            <a:r>
              <a:rPr lang="de-DE" sz="2000" dirty="0" err="1"/>
              <a:t>much</a:t>
            </a:r>
            <a:r>
              <a:rPr lang="de-DE" sz="2000" dirty="0"/>
              <a:t> </a:t>
            </a:r>
            <a:r>
              <a:rPr lang="de-DE" sz="2000" dirty="0" err="1"/>
              <a:t>padding</a:t>
            </a:r>
            <a:r>
              <a:rPr lang="de-DE" sz="2000" dirty="0"/>
              <a:t> </a:t>
            </a:r>
            <a:r>
              <a:rPr lang="de-DE" sz="2000" dirty="0" err="1"/>
              <a:t>values</a:t>
            </a:r>
            <a:r>
              <a:rPr lang="de-DE" sz="2000" dirty="0"/>
              <a:t>, </a:t>
            </a:r>
            <a:r>
              <a:rPr lang="de-DE" sz="2000" dirty="0" err="1"/>
              <a:t>hard</a:t>
            </a:r>
            <a:r>
              <a:rPr lang="de-DE" sz="2000" dirty="0"/>
              <a:t> </a:t>
            </a:r>
            <a:r>
              <a:rPr lang="de-DE" sz="2000" dirty="0" err="1"/>
              <a:t>to</a:t>
            </a:r>
            <a:r>
              <a:rPr lang="de-DE" sz="2000" dirty="0"/>
              <a:t> </a:t>
            </a:r>
            <a:r>
              <a:rPr lang="en-US" sz="2000" dirty="0" err="1"/>
              <a:t>distinguis</a:t>
            </a:r>
            <a:r>
              <a:rPr lang="de-DE" altLang="zh-CN" sz="2000" dirty="0"/>
              <a:t>h</a:t>
            </a:r>
            <a:r>
              <a:rPr lang="en-US" sz="2000" dirty="0"/>
              <a:t> between normal and abnormal values</a:t>
            </a:r>
            <a:endParaRPr lang="de-DE" sz="2000" dirty="0"/>
          </a:p>
          <a:p>
            <a:pPr lvl="1"/>
            <a:r>
              <a:rPr lang="de-DE" sz="2000" dirty="0" err="1"/>
              <a:t>too</a:t>
            </a:r>
            <a:r>
              <a:rPr lang="de-DE" sz="2000" dirty="0"/>
              <a:t> </a:t>
            </a:r>
            <a:r>
              <a:rPr lang="de-DE" sz="2000" dirty="0" err="1"/>
              <a:t>short</a:t>
            </a:r>
            <a:r>
              <a:rPr lang="de-DE" sz="2000" dirty="0"/>
              <a:t> : not </a:t>
            </a:r>
            <a:r>
              <a:rPr lang="de-DE" sz="2000" dirty="0" err="1"/>
              <a:t>include</a:t>
            </a:r>
            <a:r>
              <a:rPr lang="de-DE" sz="2000" dirty="0"/>
              <a:t> </a:t>
            </a:r>
            <a:r>
              <a:rPr lang="de-DE" sz="2000" dirty="0" err="1"/>
              <a:t>complete</a:t>
            </a:r>
            <a:r>
              <a:rPr lang="de-DE" sz="2000" dirty="0"/>
              <a:t> </a:t>
            </a:r>
            <a:r>
              <a:rPr lang="de-DE" sz="2000" dirty="0" err="1"/>
              <a:t>trajectories</a:t>
            </a:r>
            <a:r>
              <a:rPr lang="de-DE" sz="2000" dirty="0"/>
              <a:t> </a:t>
            </a:r>
            <a:r>
              <a:rPr lang="de-DE" sz="2000" dirty="0" err="1"/>
              <a:t>of</a:t>
            </a:r>
            <a:r>
              <a:rPr lang="de-DE" sz="2000" dirty="0"/>
              <a:t> </a:t>
            </a:r>
            <a:r>
              <a:rPr lang="de-DE" sz="2000" dirty="0" err="1"/>
              <a:t>vehicles</a:t>
            </a:r>
            <a:endParaRPr lang="de-DE" sz="2000" dirty="0"/>
          </a:p>
          <a:p>
            <a:endParaRPr lang="en-US" dirty="0">
              <a:solidFill>
                <a:srgbClr val="000000"/>
              </a:solidFill>
            </a:endParaRPr>
          </a:p>
        </p:txBody>
      </p:sp>
      <p:sp>
        <p:nvSpPr>
          <p:cNvPr id="4" name="Foliennummernplatzhalter 3"/>
          <p:cNvSpPr>
            <a:spLocks noGrp="1"/>
          </p:cNvSpPr>
          <p:nvPr>
            <p:ph type="sldNum" sz="quarter" idx="4"/>
          </p:nvPr>
        </p:nvSpPr>
        <p:spPr/>
        <p:txBody>
          <a:bodyPr/>
          <a:lstStyle/>
          <a:p>
            <a:fld id="{016ACDC5-9792-4EE2-846B-33470306C646}" type="slidenum">
              <a:rPr lang="en-US" smtClean="0"/>
              <a:pPr/>
              <a:t>12</a:t>
            </a:fld>
            <a:endParaRPr lang="en-US" dirty="0"/>
          </a:p>
        </p:txBody>
      </p:sp>
      <p:pic>
        <p:nvPicPr>
          <p:cNvPr id="3" name="Picture 2" descr="A picture containing indoor, green&#10;&#10;Description automatically generated">
            <a:extLst>
              <a:ext uri="{FF2B5EF4-FFF2-40B4-BE49-F238E27FC236}">
                <a16:creationId xmlns:a16="http://schemas.microsoft.com/office/drawing/2014/main" id="{BD9324ED-35CD-ED4B-9D22-48C6207C2FC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37287" y="2984505"/>
            <a:ext cx="3317429" cy="2965447"/>
          </a:xfrm>
          <a:prstGeom prst="rect">
            <a:avLst/>
          </a:prstGeom>
        </p:spPr>
      </p:pic>
      <p:sp>
        <p:nvSpPr>
          <p:cNvPr id="2" name="TextBox 1">
            <a:extLst>
              <a:ext uri="{FF2B5EF4-FFF2-40B4-BE49-F238E27FC236}">
                <a16:creationId xmlns:a16="http://schemas.microsoft.com/office/drawing/2014/main" id="{3C166A10-0933-D641-8882-2C0691B4F68C}"/>
              </a:ext>
            </a:extLst>
          </p:cNvPr>
          <p:cNvSpPr txBox="1"/>
          <p:nvPr/>
        </p:nvSpPr>
        <p:spPr>
          <a:xfrm>
            <a:off x="5745606" y="2498016"/>
            <a:ext cx="684803" cy="369332"/>
          </a:xfrm>
          <a:prstGeom prst="rect">
            <a:avLst/>
          </a:prstGeom>
          <a:noFill/>
        </p:spPr>
        <p:txBody>
          <a:bodyPr wrap="none" rtlCol="0">
            <a:spAutoFit/>
          </a:bodyPr>
          <a:lstStyle/>
          <a:p>
            <a:r>
              <a:rPr lang="en-US" dirty="0"/>
              <a:t>Hard</a:t>
            </a:r>
          </a:p>
        </p:txBody>
      </p:sp>
      <p:sp>
        <p:nvSpPr>
          <p:cNvPr id="13" name="TextBox 12">
            <a:extLst>
              <a:ext uri="{FF2B5EF4-FFF2-40B4-BE49-F238E27FC236}">
                <a16:creationId xmlns:a16="http://schemas.microsoft.com/office/drawing/2014/main" id="{8FD49E21-BE9E-4A4F-8621-C41964DC5729}"/>
              </a:ext>
            </a:extLst>
          </p:cNvPr>
          <p:cNvSpPr txBox="1"/>
          <p:nvPr/>
        </p:nvSpPr>
        <p:spPr>
          <a:xfrm>
            <a:off x="1685017" y="2504369"/>
            <a:ext cx="697627" cy="369332"/>
          </a:xfrm>
          <a:prstGeom prst="rect">
            <a:avLst/>
          </a:prstGeom>
          <a:noFill/>
        </p:spPr>
        <p:txBody>
          <a:bodyPr wrap="none" rtlCol="0">
            <a:spAutoFit/>
          </a:bodyPr>
          <a:lstStyle/>
          <a:p>
            <a:r>
              <a:rPr lang="en-US" dirty="0"/>
              <a:t>Easy</a:t>
            </a:r>
          </a:p>
        </p:txBody>
      </p:sp>
      <p:pic>
        <p:nvPicPr>
          <p:cNvPr id="9" name="Picture 8" descr="A picture containing indoor, green&#10;&#10;Description automatically generated">
            <a:extLst>
              <a:ext uri="{FF2B5EF4-FFF2-40B4-BE49-F238E27FC236}">
                <a16:creationId xmlns:a16="http://schemas.microsoft.com/office/drawing/2014/main" id="{F2DD54BF-E196-8245-A5D6-B111C68E208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4798" y="2978150"/>
            <a:ext cx="3324538" cy="2971802"/>
          </a:xfrm>
          <a:prstGeom prst="rect">
            <a:avLst/>
          </a:prstGeom>
        </p:spPr>
      </p:pic>
      <p:sp>
        <p:nvSpPr>
          <p:cNvPr id="12" name="TextBox 11">
            <a:extLst>
              <a:ext uri="{FF2B5EF4-FFF2-40B4-BE49-F238E27FC236}">
                <a16:creationId xmlns:a16="http://schemas.microsoft.com/office/drawing/2014/main" id="{20FD96CB-5EA5-904E-9574-704E6B54557E}"/>
              </a:ext>
            </a:extLst>
          </p:cNvPr>
          <p:cNvSpPr txBox="1"/>
          <p:nvPr/>
        </p:nvSpPr>
        <p:spPr>
          <a:xfrm>
            <a:off x="9536247" y="2498016"/>
            <a:ext cx="1005403" cy="369332"/>
          </a:xfrm>
          <a:prstGeom prst="rect">
            <a:avLst/>
          </a:prstGeom>
          <a:noFill/>
        </p:spPr>
        <p:txBody>
          <a:bodyPr wrap="none" rtlCol="0">
            <a:spAutoFit/>
          </a:bodyPr>
          <a:lstStyle/>
          <a:p>
            <a:r>
              <a:rPr lang="en-US" dirty="0"/>
              <a:t>Medium</a:t>
            </a:r>
          </a:p>
        </p:txBody>
      </p:sp>
      <p:pic>
        <p:nvPicPr>
          <p:cNvPr id="15" name="Picture 14" descr="A picture containing indoor, green&#10;&#10;Description automatically generated">
            <a:extLst>
              <a:ext uri="{FF2B5EF4-FFF2-40B4-BE49-F238E27FC236}">
                <a16:creationId xmlns:a16="http://schemas.microsoft.com/office/drawing/2014/main" id="{9B9F7E5A-FFCA-804E-AA0B-5124C28E98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92666" y="2978152"/>
            <a:ext cx="3324536" cy="29718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FD02350-6520-114E-89E4-1F3E1BF36907}"/>
                  </a:ext>
                </a:extLst>
              </p:cNvPr>
              <p:cNvSpPr txBox="1"/>
              <p:nvPr/>
            </p:nvSpPr>
            <p:spPr>
              <a:xfrm>
                <a:off x="9640147" y="2236014"/>
                <a:ext cx="8263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=4</m:t>
                      </m:r>
                    </m:oMath>
                  </m:oMathPara>
                </a14:m>
                <a:endParaRPr lang="en-US" dirty="0"/>
              </a:p>
            </p:txBody>
          </p:sp>
        </mc:Choice>
        <mc:Fallback xmlns="">
          <p:sp>
            <p:nvSpPr>
              <p:cNvPr id="16" name="TextBox 15">
                <a:extLst>
                  <a:ext uri="{FF2B5EF4-FFF2-40B4-BE49-F238E27FC236}">
                    <a16:creationId xmlns:a16="http://schemas.microsoft.com/office/drawing/2014/main" id="{8FD02350-6520-114E-89E4-1F3E1BF36907}"/>
                  </a:ext>
                </a:extLst>
              </p:cNvPr>
              <p:cNvSpPr txBox="1">
                <a:spLocks noRot="1" noChangeAspect="1" noMove="1" noResize="1" noEditPoints="1" noAdjustHandles="1" noChangeArrowheads="1" noChangeShapeType="1" noTextEdit="1"/>
              </p:cNvSpPr>
              <p:nvPr/>
            </p:nvSpPr>
            <p:spPr>
              <a:xfrm>
                <a:off x="9640147" y="2236014"/>
                <a:ext cx="826380"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8ADFD9-5AD9-CF45-91C6-2E8FAFCA9D9B}"/>
                  </a:ext>
                </a:extLst>
              </p:cNvPr>
              <p:cNvSpPr txBox="1"/>
              <p:nvPr/>
            </p:nvSpPr>
            <p:spPr>
              <a:xfrm>
                <a:off x="5689208" y="2236014"/>
                <a:ext cx="8263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=9</m:t>
                      </m:r>
                    </m:oMath>
                  </m:oMathPara>
                </a14:m>
                <a:endParaRPr lang="en-US" dirty="0"/>
              </a:p>
            </p:txBody>
          </p:sp>
        </mc:Choice>
        <mc:Fallback xmlns="">
          <p:sp>
            <p:nvSpPr>
              <p:cNvPr id="17" name="TextBox 16">
                <a:extLst>
                  <a:ext uri="{FF2B5EF4-FFF2-40B4-BE49-F238E27FC236}">
                    <a16:creationId xmlns:a16="http://schemas.microsoft.com/office/drawing/2014/main" id="{2D8ADFD9-5AD9-CF45-91C6-2E8FAFCA9D9B}"/>
                  </a:ext>
                </a:extLst>
              </p:cNvPr>
              <p:cNvSpPr txBox="1">
                <a:spLocks noRot="1" noChangeAspect="1" noMove="1" noResize="1" noEditPoints="1" noAdjustHandles="1" noChangeArrowheads="1" noChangeShapeType="1" noTextEdit="1"/>
              </p:cNvSpPr>
              <p:nvPr/>
            </p:nvSpPr>
            <p:spPr>
              <a:xfrm>
                <a:off x="5689208" y="2236014"/>
                <a:ext cx="826380"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E91E61-951E-764A-AE64-B2C1BC15A468}"/>
                  </a:ext>
                </a:extLst>
              </p:cNvPr>
              <p:cNvSpPr txBox="1"/>
              <p:nvPr/>
            </p:nvSpPr>
            <p:spPr>
              <a:xfrm>
                <a:off x="1631476" y="2245663"/>
                <a:ext cx="8263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1CE91E61-951E-764A-AE64-B2C1BC15A468}"/>
                  </a:ext>
                </a:extLst>
              </p:cNvPr>
              <p:cNvSpPr txBox="1">
                <a:spLocks noRot="1" noChangeAspect="1" noMove="1" noResize="1" noEditPoints="1" noAdjustHandles="1" noChangeArrowheads="1" noChangeShapeType="1" noTextEdit="1"/>
              </p:cNvSpPr>
              <p:nvPr/>
            </p:nvSpPr>
            <p:spPr>
              <a:xfrm>
                <a:off x="1631476" y="2245663"/>
                <a:ext cx="826380" cy="369332"/>
              </a:xfrm>
              <a:prstGeom prst="rect">
                <a:avLst/>
              </a:prstGeom>
              <a:blipFill>
                <a:blip r:embed="rId9"/>
                <a:stretch>
                  <a:fillRect/>
                </a:stretch>
              </a:blipFill>
            </p:spPr>
            <p:txBody>
              <a:bodyPr/>
              <a:lstStyle/>
              <a:p>
                <a:r>
                  <a:rPr lang="en-GB">
                    <a:noFill/>
                  </a:rPr>
                  <a:t> </a:t>
                </a:r>
              </a:p>
            </p:txBody>
          </p:sp>
        </mc:Fallback>
      </mc:AlternateContent>
      <p:sp>
        <p:nvSpPr>
          <p:cNvPr id="7" name="PB">
            <a:extLst>
              <a:ext uri="{FF2B5EF4-FFF2-40B4-BE49-F238E27FC236}">
                <a16:creationId xmlns:a16="http://schemas.microsoft.com/office/drawing/2014/main" id="{953A11D8-D0B6-B347-AF2E-5AAE36F2C5BD}"/>
              </a:ext>
            </a:extLst>
          </p:cNvPr>
          <p:cNvSpPr/>
          <p:nvPr/>
        </p:nvSpPr>
        <p:spPr>
          <a:xfrm>
            <a:off x="0" y="6832600"/>
            <a:ext cx="5055219"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11" name="Textfeld 10">
            <a:extLst>
              <a:ext uri="{FF2B5EF4-FFF2-40B4-BE49-F238E27FC236}">
                <a16:creationId xmlns:a16="http://schemas.microsoft.com/office/drawing/2014/main" id="{523B9F30-7C35-CAAD-111B-EEA7558B3838}"/>
              </a:ext>
            </a:extLst>
          </p:cNvPr>
          <p:cNvSpPr txBox="1"/>
          <p:nvPr/>
        </p:nvSpPr>
        <p:spPr>
          <a:xfrm>
            <a:off x="9724103" y="5883755"/>
            <a:ext cx="2172929" cy="246221"/>
          </a:xfrm>
          <a:prstGeom prst="rect">
            <a:avLst/>
          </a:prstGeom>
          <a:noFill/>
        </p:spPr>
        <p:txBody>
          <a:bodyPr wrap="square" rtlCol="0">
            <a:spAutoFit/>
          </a:bodyPr>
          <a:lstStyle/>
          <a:p>
            <a:r>
              <a:rPr lang="de-DE" sz="1000" dirty="0" err="1"/>
              <a:t>revised</a:t>
            </a:r>
            <a:r>
              <a:rPr lang="de-DE" sz="1000" dirty="0"/>
              <a:t> </a:t>
            </a:r>
            <a:r>
              <a:rPr lang="de-DE" sz="1000" dirty="0" err="1"/>
              <a:t>from</a:t>
            </a:r>
            <a:r>
              <a:rPr lang="de-DE" sz="1000" dirty="0"/>
              <a:t> Simon </a:t>
            </a:r>
            <a:r>
              <a:rPr lang="de-DE" sz="1000" dirty="0" err="1"/>
              <a:t>Schäfer‘</a:t>
            </a:r>
            <a:r>
              <a:rPr lang="de-DE" altLang="zh-CN" sz="1000" dirty="0" err="1"/>
              <a:t>s</a:t>
            </a:r>
            <a:r>
              <a:rPr lang="de-DE" altLang="zh-CN" sz="1000" dirty="0"/>
              <a:t> </a:t>
            </a:r>
            <a:r>
              <a:rPr lang="de-DE" altLang="zh-CN" sz="1000" dirty="0" err="1"/>
              <a:t>slide</a:t>
            </a:r>
            <a:endParaRPr lang="de-DE" sz="1000" dirty="0"/>
          </a:p>
        </p:txBody>
      </p:sp>
    </p:spTree>
    <p:extLst>
      <p:ext uri="{BB962C8B-B14F-4D97-AF65-F5344CB8AC3E}">
        <p14:creationId xmlns:p14="http://schemas.microsoft.com/office/powerpoint/2010/main" val="118755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7 4.07407E-6 L -0.32474 -0.00093 " pathEditMode="relative" rAng="0" ptsTypes="AA">
                                      <p:cBhvr>
                                        <p:cTn id="6" dur="1000" fill="hold"/>
                                        <p:tgtEl>
                                          <p:spTgt spid="15"/>
                                        </p:tgtEl>
                                        <p:attrNameLst>
                                          <p:attrName>ppt_x</p:attrName>
                                          <p:attrName>ppt_y</p:attrName>
                                        </p:attrNameLst>
                                      </p:cBhvr>
                                      <p:rCtr x="-16237" y="-46"/>
                                    </p:animMotion>
                                  </p:childTnLst>
                                </p:cTn>
                              </p:par>
                              <p:par>
                                <p:cTn id="7" presetID="63" presetClass="path" presetSubtype="0" accel="50000" decel="50000" fill="hold" nodeType="withEffect">
                                  <p:stCondLst>
                                    <p:cond delay="0"/>
                                  </p:stCondLst>
                                  <p:childTnLst>
                                    <p:animMotion origin="layout" path="M 0 1.11111E-6 L 0.32474 -0.00046 " pathEditMode="relative" rAng="0" ptsTypes="AA">
                                      <p:cBhvr>
                                        <p:cTn id="8" dur="1000" fill="hold"/>
                                        <p:tgtEl>
                                          <p:spTgt spid="3"/>
                                        </p:tgtEl>
                                        <p:attrNameLst>
                                          <p:attrName>ppt_x</p:attrName>
                                          <p:attrName>ppt_y</p:attrName>
                                        </p:attrNameLst>
                                      </p:cBhvr>
                                      <p:rCtr x="16172" y="-69"/>
                                    </p:animMotion>
                                  </p:childTnLst>
                                </p:cTn>
                              </p:par>
                              <p:par>
                                <p:cTn id="9" presetID="63" presetClass="path" presetSubtype="0" accel="50000" decel="50000" fill="hold" grpId="0" nodeType="withEffect">
                                  <p:stCondLst>
                                    <p:cond delay="0"/>
                                  </p:stCondLst>
                                  <p:childTnLst>
                                    <p:animMotion origin="layout" path="M 1.04167E-6 -3.7037E-6 L 0.32565 0.00186 " pathEditMode="relative" rAng="0" ptsTypes="AA">
                                      <p:cBhvr>
                                        <p:cTn id="10" dur="1000" fill="hold"/>
                                        <p:tgtEl>
                                          <p:spTgt spid="2"/>
                                        </p:tgtEl>
                                        <p:attrNameLst>
                                          <p:attrName>ppt_x</p:attrName>
                                          <p:attrName>ppt_y</p:attrName>
                                        </p:attrNameLst>
                                      </p:cBhvr>
                                      <p:rCtr x="16276" y="93"/>
                                    </p:animMotion>
                                  </p:childTnLst>
                                </p:cTn>
                              </p:par>
                              <p:par>
                                <p:cTn id="11" presetID="35" presetClass="path" presetSubtype="0" accel="50000" decel="50000" fill="hold" grpId="0" nodeType="withEffect">
                                  <p:stCondLst>
                                    <p:cond delay="0"/>
                                  </p:stCondLst>
                                  <p:childTnLst>
                                    <p:animMotion origin="layout" path="M 2.70833E-6 -3.7037E-6 L -0.32396 4.44444E-6 " pathEditMode="relative" rAng="0" ptsTypes="AA">
                                      <p:cBhvr>
                                        <p:cTn id="12" dur="1000" fill="hold"/>
                                        <p:tgtEl>
                                          <p:spTgt spid="12"/>
                                        </p:tgtEl>
                                        <p:attrNameLst>
                                          <p:attrName>ppt_x</p:attrName>
                                          <p:attrName>ppt_y</p:attrName>
                                        </p:attrNameLst>
                                      </p:cBhvr>
                                      <p:rCtr x="-16172" y="93"/>
                                    </p:animMotion>
                                  </p:childTnLst>
                                </p:cTn>
                              </p:par>
                              <p:par>
                                <p:cTn id="13" presetID="63" presetClass="path" presetSubtype="0" accel="50000" decel="50000" fill="hold" grpId="0" nodeType="withEffect">
                                  <p:stCondLst>
                                    <p:cond delay="0"/>
                                  </p:stCondLst>
                                  <p:childTnLst>
                                    <p:animMotion origin="layout" path="M -8.33333E-7 7.40741E-7 L 0.32357 0.00069 " pathEditMode="relative" rAng="0" ptsTypes="AA">
                                      <p:cBhvr>
                                        <p:cTn id="14" dur="1000" fill="hold"/>
                                        <p:tgtEl>
                                          <p:spTgt spid="17"/>
                                        </p:tgtEl>
                                        <p:attrNameLst>
                                          <p:attrName>ppt_x</p:attrName>
                                          <p:attrName>ppt_y</p:attrName>
                                        </p:attrNameLst>
                                      </p:cBhvr>
                                      <p:rCtr x="16172" y="23"/>
                                    </p:animMotion>
                                  </p:childTnLst>
                                </p:cTn>
                              </p:par>
                              <p:par>
                                <p:cTn id="15" presetID="35" presetClass="path" presetSubtype="0" accel="50000" decel="50000" fill="hold" grpId="0" nodeType="withEffect">
                                  <p:stCondLst>
                                    <p:cond delay="0"/>
                                  </p:stCondLst>
                                  <p:childTnLst>
                                    <p:animMotion origin="layout" path="M 6.25E-7 7.40741E-7 L -0.32409 7.40741E-7 " pathEditMode="relative" rAng="0" ptsTypes="AA">
                                      <p:cBhvr>
                                        <p:cTn id="16" dur="1000" fill="hold"/>
                                        <p:tgtEl>
                                          <p:spTgt spid="16"/>
                                        </p:tgtEl>
                                        <p:attrNameLst>
                                          <p:attrName>ppt_x</p:attrName>
                                          <p:attrName>ppt_y</p:attrName>
                                        </p:attrNameLst>
                                      </p:cBhvr>
                                      <p:rCtr x="-162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en-US" dirty="0"/>
              <a:t>Data preprocess</a:t>
            </a:r>
            <a:endParaRPr lang="de-DE" dirty="0"/>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13</a:t>
            </a:fld>
            <a:endParaRPr lang="en-US"/>
          </a:p>
        </p:txBody>
      </p:sp>
      <p:sp>
        <p:nvSpPr>
          <p:cNvPr id="12" name="Textplatzhalter 5">
            <a:extLst>
              <a:ext uri="{FF2B5EF4-FFF2-40B4-BE49-F238E27FC236}">
                <a16:creationId xmlns:a16="http://schemas.microsoft.com/office/drawing/2014/main" id="{A0EEA80F-A099-5542-E7D3-B72E097AEF6B}"/>
              </a:ext>
            </a:extLst>
          </p:cNvPr>
          <p:cNvSpPr>
            <a:spLocks noGrp="1"/>
          </p:cNvSpPr>
          <p:nvPr>
            <p:ph type="body" sz="quarter" idx="13"/>
          </p:nvPr>
        </p:nvSpPr>
        <p:spPr>
          <a:xfrm>
            <a:off x="383118" y="908048"/>
            <a:ext cx="11808881" cy="5035551"/>
          </a:xfrm>
        </p:spPr>
        <p:txBody>
          <a:bodyPr>
            <a:normAutofit/>
          </a:bodyPr>
          <a:lstStyle/>
          <a:p>
            <a:r>
              <a:rPr lang="de-DE" sz="2000" dirty="0"/>
              <a:t>Features</a:t>
            </a:r>
          </a:p>
          <a:p>
            <a:pPr lvl="1"/>
            <a:r>
              <a:rPr lang="de-DE" sz="2000" dirty="0" err="1"/>
              <a:t>Only</a:t>
            </a:r>
            <a:r>
              <a:rPr lang="de-DE" sz="2000" dirty="0"/>
              <a:t> </a:t>
            </a:r>
            <a:r>
              <a:rPr lang="de-DE" sz="2000" dirty="0" err="1"/>
              <a:t>the</a:t>
            </a:r>
            <a:r>
              <a:rPr lang="de-DE" sz="2000" dirty="0"/>
              <a:t> </a:t>
            </a:r>
            <a:r>
              <a:rPr lang="de-DE" sz="2000" dirty="0" err="1"/>
              <a:t>positions</a:t>
            </a:r>
            <a:r>
              <a:rPr lang="de-DE" sz="2000" dirty="0"/>
              <a:t> </a:t>
            </a:r>
            <a:r>
              <a:rPr lang="de-DE" sz="2000" dirty="0" err="1"/>
              <a:t>of</a:t>
            </a:r>
            <a:r>
              <a:rPr lang="de-DE" sz="2000" dirty="0"/>
              <a:t> </a:t>
            </a:r>
            <a:r>
              <a:rPr lang="de-DE" sz="2000" dirty="0" err="1"/>
              <a:t>tracks</a:t>
            </a:r>
            <a:r>
              <a:rPr lang="de-DE" sz="2000" dirty="0"/>
              <a:t> (</a:t>
            </a:r>
            <a:r>
              <a:rPr lang="de-DE" sz="2000" dirty="0" err="1"/>
              <a:t>x,y</a:t>
            </a:r>
            <a:r>
              <a:rPr lang="de-DE" sz="2000" dirty="0"/>
              <a:t> </a:t>
            </a:r>
            <a:r>
              <a:rPr lang="de-DE" sz="2000" dirty="0" err="1"/>
              <a:t>coordinates</a:t>
            </a:r>
            <a:r>
              <a:rPr lang="de-DE" sz="2000" dirty="0"/>
              <a:t>). </a:t>
            </a:r>
          </a:p>
          <a:p>
            <a:pPr lvl="1"/>
            <a:r>
              <a:rPr lang="de-DE" sz="2000" dirty="0" err="1"/>
              <a:t>velocity</a:t>
            </a:r>
            <a:r>
              <a:rPr lang="de-DE" sz="2000" dirty="0"/>
              <a:t> and </a:t>
            </a:r>
            <a:r>
              <a:rPr lang="de-DE" sz="2000" dirty="0" err="1"/>
              <a:t>orientation</a:t>
            </a:r>
            <a:r>
              <a:rPr lang="de-DE" sz="2000" dirty="0"/>
              <a:t> </a:t>
            </a:r>
            <a:r>
              <a:rPr lang="de-DE" sz="2000" dirty="0" err="1"/>
              <a:t>informations</a:t>
            </a:r>
            <a:r>
              <a:rPr lang="de-DE" sz="2000" dirty="0"/>
              <a:t> </a:t>
            </a:r>
            <a:r>
              <a:rPr lang="de-DE" sz="2000" dirty="0" err="1"/>
              <a:t>implicitly</a:t>
            </a:r>
            <a:r>
              <a:rPr lang="de-DE" sz="2000" dirty="0"/>
              <a:t> </a:t>
            </a:r>
            <a:r>
              <a:rPr lang="de-DE" sz="2000" dirty="0" err="1"/>
              <a:t>included</a:t>
            </a:r>
            <a:r>
              <a:rPr lang="de-DE" sz="2000" dirty="0"/>
              <a:t>.</a:t>
            </a:r>
          </a:p>
          <a:p>
            <a:pPr lvl="1"/>
            <a:endParaRPr lang="de-DE" sz="2000" dirty="0"/>
          </a:p>
          <a:p>
            <a:r>
              <a:rPr lang="de-DE" sz="2000" dirty="0" err="1"/>
              <a:t>S</a:t>
            </a:r>
            <a:r>
              <a:rPr lang="de-DE" altLang="zh-CN" sz="2000" dirty="0" err="1"/>
              <a:t>liding</a:t>
            </a:r>
            <a:r>
              <a:rPr lang="de-DE" altLang="zh-CN" sz="2000" dirty="0"/>
              <a:t> </a:t>
            </a:r>
            <a:r>
              <a:rPr lang="de-DE" altLang="zh-CN" sz="2000" dirty="0" err="1"/>
              <a:t>window</a:t>
            </a:r>
            <a:r>
              <a:rPr lang="de-DE" altLang="zh-CN" sz="2000" dirty="0"/>
              <a:t> </a:t>
            </a:r>
            <a:r>
              <a:rPr lang="de-DE" altLang="zh-CN" sz="2000" dirty="0" err="1"/>
              <a:t>size</a:t>
            </a:r>
            <a:r>
              <a:rPr lang="de-DE" sz="2000" dirty="0"/>
              <a:t> </a:t>
            </a:r>
            <a:r>
              <a:rPr lang="de-DE" sz="2000" dirty="0" err="1"/>
              <a:t>between</a:t>
            </a:r>
            <a:r>
              <a:rPr lang="de-DE" sz="2000" dirty="0"/>
              <a:t> cases: 100</a:t>
            </a:r>
          </a:p>
          <a:p>
            <a:pPr lvl="1"/>
            <a:r>
              <a:rPr lang="de-DE" sz="2000" dirty="0" err="1"/>
              <a:t>too</a:t>
            </a:r>
            <a:r>
              <a:rPr lang="de-DE" sz="2000" dirty="0"/>
              <a:t> </a:t>
            </a:r>
            <a:r>
              <a:rPr lang="de-DE" sz="2000" dirty="0" err="1"/>
              <a:t>small</a:t>
            </a:r>
            <a:r>
              <a:rPr lang="de-DE" sz="2000" dirty="0"/>
              <a:t> : </a:t>
            </a:r>
            <a:r>
              <a:rPr lang="de-DE" sz="2000" dirty="0" err="1"/>
              <a:t>too</a:t>
            </a:r>
            <a:r>
              <a:rPr lang="de-DE" sz="2000" dirty="0"/>
              <a:t> </a:t>
            </a:r>
            <a:r>
              <a:rPr lang="de-DE" sz="2000" dirty="0" err="1"/>
              <a:t>much</a:t>
            </a:r>
            <a:r>
              <a:rPr lang="de-DE" sz="2000" dirty="0"/>
              <a:t> </a:t>
            </a:r>
            <a:r>
              <a:rPr lang="de-DE" sz="2000" dirty="0" err="1"/>
              <a:t>replicated</a:t>
            </a:r>
            <a:r>
              <a:rPr lang="de-DE" sz="2000" dirty="0"/>
              <a:t> cases, </a:t>
            </a:r>
            <a:r>
              <a:rPr lang="de-DE" sz="2000" dirty="0" err="1"/>
              <a:t>increased</a:t>
            </a:r>
            <a:r>
              <a:rPr lang="de-DE" sz="2000" dirty="0"/>
              <a:t> </a:t>
            </a:r>
            <a:r>
              <a:rPr lang="de-DE" sz="2000" dirty="0" err="1"/>
              <a:t>training</a:t>
            </a:r>
            <a:r>
              <a:rPr lang="de-DE" sz="2000" dirty="0"/>
              <a:t> </a:t>
            </a:r>
            <a:r>
              <a:rPr lang="de-DE" sz="2000" dirty="0" err="1"/>
              <a:t>costs</a:t>
            </a:r>
            <a:endParaRPr lang="de-DE" sz="2000" dirty="0"/>
          </a:p>
          <a:p>
            <a:pPr lvl="1"/>
            <a:r>
              <a:rPr lang="de-DE" sz="2000" dirty="0" err="1"/>
              <a:t>too</a:t>
            </a:r>
            <a:r>
              <a:rPr lang="de-DE" sz="2000" dirty="0"/>
              <a:t> </a:t>
            </a:r>
            <a:r>
              <a:rPr lang="de-DE" sz="2000" dirty="0" err="1"/>
              <a:t>big</a:t>
            </a:r>
            <a:r>
              <a:rPr lang="de-DE" sz="2000" dirty="0"/>
              <a:t> : </a:t>
            </a:r>
            <a:r>
              <a:rPr lang="de-DE" sz="2000" dirty="0" err="1"/>
              <a:t>loss</a:t>
            </a:r>
            <a:r>
              <a:rPr lang="de-DE" sz="2000" dirty="0"/>
              <a:t> </a:t>
            </a:r>
            <a:r>
              <a:rPr lang="de-DE" sz="2000" dirty="0" err="1"/>
              <a:t>of</a:t>
            </a:r>
            <a:r>
              <a:rPr lang="de-DE" sz="2000" dirty="0"/>
              <a:t> </a:t>
            </a:r>
            <a:r>
              <a:rPr lang="de-DE" sz="2000" dirty="0" err="1"/>
              <a:t>data</a:t>
            </a:r>
            <a:r>
              <a:rPr lang="de-DE" sz="2000" dirty="0"/>
              <a:t> </a:t>
            </a:r>
            <a:r>
              <a:rPr lang="de-DE" sz="2000" dirty="0" err="1"/>
              <a:t>diversity</a:t>
            </a:r>
            <a:endParaRPr lang="de-DE" sz="2000" dirty="0"/>
          </a:p>
          <a:p>
            <a:pPr lvl="1"/>
            <a:endParaRPr lang="de-DE" sz="2000" dirty="0"/>
          </a:p>
          <a:p>
            <a:r>
              <a:rPr lang="de-DE" sz="2000" dirty="0"/>
              <a:t>“</a:t>
            </a:r>
            <a:r>
              <a:rPr lang="de-DE" sz="2000" dirty="0" err="1"/>
              <a:t>Challenging</a:t>
            </a:r>
            <a:r>
              <a:rPr lang="de-DE" sz="2000" dirty="0"/>
              <a:t>“ test cases</a:t>
            </a:r>
          </a:p>
          <a:p>
            <a:pPr lvl="1"/>
            <a:r>
              <a:rPr lang="de-DE" sz="2000" dirty="0" err="1"/>
              <a:t>use</a:t>
            </a:r>
            <a:r>
              <a:rPr lang="de-DE" sz="2000" dirty="0"/>
              <a:t> </a:t>
            </a:r>
            <a:r>
              <a:rPr lang="de-DE" sz="2000" dirty="0" err="1"/>
              <a:t>the</a:t>
            </a:r>
            <a:r>
              <a:rPr lang="de-DE" sz="2000" dirty="0"/>
              <a:t> </a:t>
            </a:r>
            <a:r>
              <a:rPr lang="de-DE" sz="2000" dirty="0" err="1"/>
              <a:t>density</a:t>
            </a:r>
            <a:r>
              <a:rPr lang="de-DE" sz="2000" dirty="0"/>
              <a:t> </a:t>
            </a:r>
            <a:r>
              <a:rPr lang="de-DE" sz="2000" dirty="0" err="1"/>
              <a:t>filter</a:t>
            </a:r>
            <a:r>
              <a:rPr lang="de-DE" sz="2000" dirty="0"/>
              <a:t> ( track </a:t>
            </a:r>
            <a:r>
              <a:rPr lang="de-DE" altLang="zh-CN" sz="2000" dirty="0" err="1"/>
              <a:t>length</a:t>
            </a:r>
            <a:r>
              <a:rPr lang="de-DE" sz="2000" dirty="0"/>
              <a:t> &gt; 90% </a:t>
            </a:r>
            <a:r>
              <a:rPr lang="de-DE" sz="2000" dirty="0" err="1"/>
              <a:t>case</a:t>
            </a:r>
            <a:r>
              <a:rPr lang="de-DE" sz="2000" dirty="0"/>
              <a:t> </a:t>
            </a:r>
            <a:r>
              <a:rPr lang="de-DE" sz="2000" dirty="0" err="1"/>
              <a:t>length</a:t>
            </a:r>
            <a:r>
              <a:rPr lang="de-DE" sz="2000" dirty="0"/>
              <a:t>)</a:t>
            </a:r>
          </a:p>
          <a:p>
            <a:pPr lvl="1"/>
            <a:r>
              <a:rPr lang="de-DE" sz="2000" dirty="0" err="1"/>
              <a:t>if</a:t>
            </a:r>
            <a:r>
              <a:rPr lang="de-DE" sz="2000" dirty="0"/>
              <a:t> </a:t>
            </a:r>
            <a:r>
              <a:rPr lang="de-DE" sz="2000" dirty="0" err="1"/>
              <a:t>more</a:t>
            </a:r>
            <a:r>
              <a:rPr lang="de-DE" sz="2000" dirty="0"/>
              <a:t> than 5 </a:t>
            </a:r>
            <a:r>
              <a:rPr lang="de-DE" sz="2000" dirty="0" err="1"/>
              <a:t>tracks</a:t>
            </a:r>
            <a:r>
              <a:rPr lang="de-DE" sz="2000" dirty="0"/>
              <a:t>, rank </a:t>
            </a:r>
            <a:r>
              <a:rPr lang="de-DE" sz="2000" dirty="0" err="1"/>
              <a:t>the</a:t>
            </a:r>
            <a:r>
              <a:rPr lang="de-DE" sz="2000" dirty="0"/>
              <a:t> </a:t>
            </a:r>
            <a:r>
              <a:rPr lang="de-DE" sz="2000" dirty="0" err="1"/>
              <a:t>tracks</a:t>
            </a:r>
            <a:r>
              <a:rPr lang="de-DE" sz="2000" dirty="0"/>
              <a:t> </a:t>
            </a:r>
            <a:r>
              <a:rPr lang="de-DE" altLang="zh-CN" sz="2000" dirty="0" err="1"/>
              <a:t>by</a:t>
            </a:r>
            <a:r>
              <a:rPr lang="de-DE" altLang="zh-CN" sz="2000" dirty="0"/>
              <a:t> </a:t>
            </a:r>
            <a:r>
              <a:rPr lang="de-DE" altLang="zh-CN" sz="2000" dirty="0" err="1"/>
              <a:t>the</a:t>
            </a:r>
            <a:r>
              <a:rPr lang="zh-CN" altLang="de-DE" sz="2000" dirty="0"/>
              <a:t> </a:t>
            </a:r>
            <a:r>
              <a:rPr lang="de-DE" sz="2000" dirty="0"/>
              <a:t>track </a:t>
            </a:r>
            <a:r>
              <a:rPr lang="de-DE" altLang="zh-CN" sz="2000" dirty="0" err="1"/>
              <a:t>length</a:t>
            </a:r>
            <a:r>
              <a:rPr lang="de-DE" sz="2000" dirty="0"/>
              <a:t> </a:t>
            </a:r>
          </a:p>
          <a:p>
            <a:pPr lvl="1"/>
            <a:endParaRPr lang="de-DE" sz="2000" dirty="0"/>
          </a:p>
          <a:p>
            <a:r>
              <a:rPr lang="de-DE" sz="2000" dirty="0" err="1"/>
              <a:t>According</a:t>
            </a:r>
            <a:r>
              <a:rPr lang="de-DE" sz="2000" dirty="0"/>
              <a:t> </a:t>
            </a:r>
            <a:r>
              <a:rPr lang="de-DE" sz="2000" dirty="0" err="1"/>
              <a:t>to</a:t>
            </a:r>
            <a:r>
              <a:rPr lang="de-DE" sz="2000" dirty="0"/>
              <a:t> </a:t>
            </a:r>
            <a:r>
              <a:rPr lang="de-DE" sz="2000" dirty="0" err="1"/>
              <a:t>the</a:t>
            </a:r>
            <a:r>
              <a:rPr lang="de-DE" sz="2000" dirty="0"/>
              <a:t> </a:t>
            </a:r>
            <a:r>
              <a:rPr lang="de-DE" sz="2000" dirty="0" err="1"/>
              <a:t>map</a:t>
            </a:r>
            <a:r>
              <a:rPr lang="de-DE" sz="2000" dirty="0"/>
              <a:t> </a:t>
            </a:r>
            <a:r>
              <a:rPr lang="de-DE" sz="2000" dirty="0" err="1"/>
              <a:t>seperately</a:t>
            </a:r>
            <a:r>
              <a:rPr lang="de-DE" sz="2000" dirty="0"/>
              <a:t> </a:t>
            </a:r>
            <a:r>
              <a:rPr lang="de-DE" sz="2000" dirty="0" err="1"/>
              <a:t>build</a:t>
            </a:r>
            <a:r>
              <a:rPr lang="de-DE" sz="2000" dirty="0"/>
              <a:t> </a:t>
            </a:r>
            <a:r>
              <a:rPr lang="de-DE" sz="2000" dirty="0" err="1"/>
              <a:t>the</a:t>
            </a:r>
            <a:r>
              <a:rPr lang="de-DE" sz="2000" dirty="0"/>
              <a:t> </a:t>
            </a:r>
            <a:r>
              <a:rPr lang="de-DE" sz="2000" dirty="0" err="1"/>
              <a:t>training</a:t>
            </a:r>
            <a:r>
              <a:rPr lang="de-DE" sz="2000" dirty="0"/>
              <a:t> </a:t>
            </a:r>
            <a:r>
              <a:rPr lang="de-DE" sz="2000" dirty="0" err="1"/>
              <a:t>data</a:t>
            </a:r>
            <a:endParaRPr lang="de-DE" sz="2000" dirty="0"/>
          </a:p>
        </p:txBody>
      </p:sp>
      <p:graphicFrame>
        <p:nvGraphicFramePr>
          <p:cNvPr id="5" name="Tabelle 4">
            <a:extLst>
              <a:ext uri="{FF2B5EF4-FFF2-40B4-BE49-F238E27FC236}">
                <a16:creationId xmlns:a16="http://schemas.microsoft.com/office/drawing/2014/main" id="{0977EBC5-83BF-261E-EF6D-179F6F24CD27}"/>
              </a:ext>
            </a:extLst>
          </p:cNvPr>
          <p:cNvGraphicFramePr>
            <a:graphicFrameLocks noGrp="1"/>
          </p:cNvGraphicFramePr>
          <p:nvPr>
            <p:extLst>
              <p:ext uri="{D42A27DB-BD31-4B8C-83A1-F6EECF244321}">
                <p14:modId xmlns:p14="http://schemas.microsoft.com/office/powerpoint/2010/main" val="255607502"/>
              </p:ext>
            </p:extLst>
          </p:nvPr>
        </p:nvGraphicFramePr>
        <p:xfrm>
          <a:off x="8581028" y="1345019"/>
          <a:ext cx="744812" cy="2225040"/>
        </p:xfrm>
        <a:graphic>
          <a:graphicData uri="http://schemas.openxmlformats.org/drawingml/2006/table">
            <a:tbl>
              <a:tblPr firstRow="1" bandRow="1">
                <a:tableStyleId>{5C22544A-7EE6-4342-B048-85BDC9FD1C3A}</a:tableStyleId>
              </a:tblPr>
              <a:tblGrid>
                <a:gridCol w="744812">
                  <a:extLst>
                    <a:ext uri="{9D8B030D-6E8A-4147-A177-3AD203B41FA5}">
                      <a16:colId xmlns:a16="http://schemas.microsoft.com/office/drawing/2014/main" val="3453397117"/>
                    </a:ext>
                  </a:extLst>
                </a:gridCol>
              </a:tblGrid>
              <a:tr h="370840">
                <a:tc>
                  <a:txBody>
                    <a:bodyPr/>
                    <a:lstStyle/>
                    <a:p>
                      <a:r>
                        <a:rPr lang="de-DE" dirty="0"/>
                        <a:t>Case </a:t>
                      </a:r>
                    </a:p>
                  </a:txBody>
                  <a:tcPr/>
                </a:tc>
                <a:extLst>
                  <a:ext uri="{0D108BD9-81ED-4DB2-BD59-A6C34878D82A}">
                    <a16:rowId xmlns:a16="http://schemas.microsoft.com/office/drawing/2014/main" val="4080553539"/>
                  </a:ext>
                </a:extLst>
              </a:tr>
              <a:tr h="370840">
                <a:tc>
                  <a:txBody>
                    <a:bodyPr/>
                    <a:lstStyle/>
                    <a:p>
                      <a:r>
                        <a:rPr lang="de-DE" dirty="0"/>
                        <a:t>0</a:t>
                      </a:r>
                    </a:p>
                  </a:txBody>
                  <a:tcPr/>
                </a:tc>
                <a:extLst>
                  <a:ext uri="{0D108BD9-81ED-4DB2-BD59-A6C34878D82A}">
                    <a16:rowId xmlns:a16="http://schemas.microsoft.com/office/drawing/2014/main" val="314619880"/>
                  </a:ext>
                </a:extLst>
              </a:tr>
              <a:tr h="370840">
                <a:tc>
                  <a:txBody>
                    <a:bodyPr/>
                    <a:lstStyle/>
                    <a:p>
                      <a:r>
                        <a:rPr lang="de-DE" dirty="0"/>
                        <a:t>1</a:t>
                      </a:r>
                    </a:p>
                  </a:txBody>
                  <a:tcPr/>
                </a:tc>
                <a:extLst>
                  <a:ext uri="{0D108BD9-81ED-4DB2-BD59-A6C34878D82A}">
                    <a16:rowId xmlns:a16="http://schemas.microsoft.com/office/drawing/2014/main" val="101720626"/>
                  </a:ext>
                </a:extLst>
              </a:tr>
              <a:tr h="370840">
                <a:tc>
                  <a:txBody>
                    <a:bodyPr/>
                    <a:lstStyle/>
                    <a:p>
                      <a:r>
                        <a:rPr lang="de-DE" dirty="0"/>
                        <a:t>…</a:t>
                      </a:r>
                    </a:p>
                  </a:txBody>
                  <a:tcPr/>
                </a:tc>
                <a:extLst>
                  <a:ext uri="{0D108BD9-81ED-4DB2-BD59-A6C34878D82A}">
                    <a16:rowId xmlns:a16="http://schemas.microsoft.com/office/drawing/2014/main" val="3934173022"/>
                  </a:ext>
                </a:extLst>
              </a:tr>
              <a:tr h="370840">
                <a:tc>
                  <a:txBody>
                    <a:bodyPr/>
                    <a:lstStyle/>
                    <a:p>
                      <a:r>
                        <a:rPr lang="de-DE" dirty="0"/>
                        <a:t>498</a:t>
                      </a:r>
                    </a:p>
                  </a:txBody>
                  <a:tcPr/>
                </a:tc>
                <a:extLst>
                  <a:ext uri="{0D108BD9-81ED-4DB2-BD59-A6C34878D82A}">
                    <a16:rowId xmlns:a16="http://schemas.microsoft.com/office/drawing/2014/main" val="2662266729"/>
                  </a:ext>
                </a:extLst>
              </a:tr>
              <a:tr h="370840">
                <a:tc>
                  <a:txBody>
                    <a:bodyPr/>
                    <a:lstStyle/>
                    <a:p>
                      <a:r>
                        <a:rPr lang="de-DE" dirty="0"/>
                        <a:t>499</a:t>
                      </a:r>
                    </a:p>
                  </a:txBody>
                  <a:tcPr/>
                </a:tc>
                <a:extLst>
                  <a:ext uri="{0D108BD9-81ED-4DB2-BD59-A6C34878D82A}">
                    <a16:rowId xmlns:a16="http://schemas.microsoft.com/office/drawing/2014/main" val="3568379205"/>
                  </a:ext>
                </a:extLst>
              </a:tr>
            </a:tbl>
          </a:graphicData>
        </a:graphic>
      </p:graphicFrame>
      <p:graphicFrame>
        <p:nvGraphicFramePr>
          <p:cNvPr id="6" name="Tabelle 5">
            <a:extLst>
              <a:ext uri="{FF2B5EF4-FFF2-40B4-BE49-F238E27FC236}">
                <a16:creationId xmlns:a16="http://schemas.microsoft.com/office/drawing/2014/main" id="{F81D916E-7893-CDF2-D9A0-3D69A4B48BDE}"/>
              </a:ext>
            </a:extLst>
          </p:cNvPr>
          <p:cNvGraphicFramePr>
            <a:graphicFrameLocks noGrp="1"/>
          </p:cNvGraphicFramePr>
          <p:nvPr>
            <p:extLst>
              <p:ext uri="{D42A27DB-BD31-4B8C-83A1-F6EECF244321}">
                <p14:modId xmlns:p14="http://schemas.microsoft.com/office/powerpoint/2010/main" val="1995765420"/>
              </p:ext>
            </p:extLst>
          </p:nvPr>
        </p:nvGraphicFramePr>
        <p:xfrm>
          <a:off x="9404246" y="1819537"/>
          <a:ext cx="744812" cy="2225040"/>
        </p:xfrm>
        <a:graphic>
          <a:graphicData uri="http://schemas.openxmlformats.org/drawingml/2006/table">
            <a:tbl>
              <a:tblPr firstRow="1" bandRow="1">
                <a:tableStyleId>{5C22544A-7EE6-4342-B048-85BDC9FD1C3A}</a:tableStyleId>
              </a:tblPr>
              <a:tblGrid>
                <a:gridCol w="744812">
                  <a:extLst>
                    <a:ext uri="{9D8B030D-6E8A-4147-A177-3AD203B41FA5}">
                      <a16:colId xmlns:a16="http://schemas.microsoft.com/office/drawing/2014/main" val="3453397117"/>
                    </a:ext>
                  </a:extLst>
                </a:gridCol>
              </a:tblGrid>
              <a:tr h="370840">
                <a:tc>
                  <a:txBody>
                    <a:bodyPr/>
                    <a:lstStyle/>
                    <a:p>
                      <a:r>
                        <a:rPr lang="de-DE" dirty="0"/>
                        <a:t>Case</a:t>
                      </a:r>
                    </a:p>
                  </a:txBody>
                  <a:tcPr/>
                </a:tc>
                <a:extLst>
                  <a:ext uri="{0D108BD9-81ED-4DB2-BD59-A6C34878D82A}">
                    <a16:rowId xmlns:a16="http://schemas.microsoft.com/office/drawing/2014/main" val="4080553539"/>
                  </a:ext>
                </a:extLst>
              </a:tr>
              <a:tr h="370840">
                <a:tc>
                  <a:txBody>
                    <a:bodyPr/>
                    <a:lstStyle/>
                    <a:p>
                      <a:r>
                        <a:rPr lang="de-DE" dirty="0"/>
                        <a:t>100</a:t>
                      </a:r>
                    </a:p>
                  </a:txBody>
                  <a:tcPr/>
                </a:tc>
                <a:extLst>
                  <a:ext uri="{0D108BD9-81ED-4DB2-BD59-A6C34878D82A}">
                    <a16:rowId xmlns:a16="http://schemas.microsoft.com/office/drawing/2014/main" val="314619880"/>
                  </a:ext>
                </a:extLst>
              </a:tr>
              <a:tr h="370840">
                <a:tc>
                  <a:txBody>
                    <a:bodyPr/>
                    <a:lstStyle/>
                    <a:p>
                      <a:r>
                        <a:rPr lang="de-DE" dirty="0"/>
                        <a:t>101</a:t>
                      </a:r>
                    </a:p>
                  </a:txBody>
                  <a:tcPr/>
                </a:tc>
                <a:extLst>
                  <a:ext uri="{0D108BD9-81ED-4DB2-BD59-A6C34878D82A}">
                    <a16:rowId xmlns:a16="http://schemas.microsoft.com/office/drawing/2014/main" val="101720626"/>
                  </a:ext>
                </a:extLst>
              </a:tr>
              <a:tr h="370840">
                <a:tc>
                  <a:txBody>
                    <a:bodyPr/>
                    <a:lstStyle/>
                    <a:p>
                      <a:r>
                        <a:rPr lang="de-DE" dirty="0"/>
                        <a:t>…</a:t>
                      </a:r>
                    </a:p>
                  </a:txBody>
                  <a:tcPr/>
                </a:tc>
                <a:extLst>
                  <a:ext uri="{0D108BD9-81ED-4DB2-BD59-A6C34878D82A}">
                    <a16:rowId xmlns:a16="http://schemas.microsoft.com/office/drawing/2014/main" val="3934173022"/>
                  </a:ext>
                </a:extLst>
              </a:tr>
              <a:tr h="370840">
                <a:tc>
                  <a:txBody>
                    <a:bodyPr/>
                    <a:lstStyle/>
                    <a:p>
                      <a:r>
                        <a:rPr lang="de-DE" dirty="0"/>
                        <a:t>598</a:t>
                      </a:r>
                    </a:p>
                  </a:txBody>
                  <a:tcPr/>
                </a:tc>
                <a:extLst>
                  <a:ext uri="{0D108BD9-81ED-4DB2-BD59-A6C34878D82A}">
                    <a16:rowId xmlns:a16="http://schemas.microsoft.com/office/drawing/2014/main" val="2662266729"/>
                  </a:ext>
                </a:extLst>
              </a:tr>
              <a:tr h="370840">
                <a:tc>
                  <a:txBody>
                    <a:bodyPr/>
                    <a:lstStyle/>
                    <a:p>
                      <a:r>
                        <a:rPr lang="de-DE" dirty="0"/>
                        <a:t>599</a:t>
                      </a:r>
                    </a:p>
                  </a:txBody>
                  <a:tcPr/>
                </a:tc>
                <a:extLst>
                  <a:ext uri="{0D108BD9-81ED-4DB2-BD59-A6C34878D82A}">
                    <a16:rowId xmlns:a16="http://schemas.microsoft.com/office/drawing/2014/main" val="3568379205"/>
                  </a:ext>
                </a:extLst>
              </a:tr>
            </a:tbl>
          </a:graphicData>
        </a:graphic>
      </p:graphicFrame>
      <p:graphicFrame>
        <p:nvGraphicFramePr>
          <p:cNvPr id="7" name="Tabelle 6">
            <a:extLst>
              <a:ext uri="{FF2B5EF4-FFF2-40B4-BE49-F238E27FC236}">
                <a16:creationId xmlns:a16="http://schemas.microsoft.com/office/drawing/2014/main" id="{BA61BC2B-D0B2-73E8-3182-0EB541BB953A}"/>
              </a:ext>
            </a:extLst>
          </p:cNvPr>
          <p:cNvGraphicFramePr>
            <a:graphicFrameLocks noGrp="1"/>
          </p:cNvGraphicFramePr>
          <p:nvPr>
            <p:extLst>
              <p:ext uri="{D42A27DB-BD31-4B8C-83A1-F6EECF244321}">
                <p14:modId xmlns:p14="http://schemas.microsoft.com/office/powerpoint/2010/main" val="2954352449"/>
              </p:ext>
            </p:extLst>
          </p:nvPr>
        </p:nvGraphicFramePr>
        <p:xfrm>
          <a:off x="10695738" y="2503540"/>
          <a:ext cx="838778" cy="2225040"/>
        </p:xfrm>
        <a:graphic>
          <a:graphicData uri="http://schemas.openxmlformats.org/drawingml/2006/table">
            <a:tbl>
              <a:tblPr firstRow="1" bandRow="1">
                <a:tableStyleId>{5C22544A-7EE6-4342-B048-85BDC9FD1C3A}</a:tableStyleId>
              </a:tblPr>
              <a:tblGrid>
                <a:gridCol w="838778">
                  <a:extLst>
                    <a:ext uri="{9D8B030D-6E8A-4147-A177-3AD203B41FA5}">
                      <a16:colId xmlns:a16="http://schemas.microsoft.com/office/drawing/2014/main" val="3453397117"/>
                    </a:ext>
                  </a:extLst>
                </a:gridCol>
              </a:tblGrid>
              <a:tr h="370840">
                <a:tc>
                  <a:txBody>
                    <a:bodyPr/>
                    <a:lstStyle/>
                    <a:p>
                      <a:r>
                        <a:rPr lang="de-DE" dirty="0"/>
                        <a:t>Case</a:t>
                      </a:r>
                    </a:p>
                  </a:txBody>
                  <a:tcPr/>
                </a:tc>
                <a:extLst>
                  <a:ext uri="{0D108BD9-81ED-4DB2-BD59-A6C34878D82A}">
                    <a16:rowId xmlns:a16="http://schemas.microsoft.com/office/drawing/2014/main" val="4080553539"/>
                  </a:ext>
                </a:extLst>
              </a:tr>
              <a:tr h="370840">
                <a:tc>
                  <a:txBody>
                    <a:bodyPr/>
                    <a:lstStyle/>
                    <a:p>
                      <a:r>
                        <a:rPr lang="de-DE" dirty="0"/>
                        <a:t>20000</a:t>
                      </a:r>
                    </a:p>
                  </a:txBody>
                  <a:tcPr/>
                </a:tc>
                <a:extLst>
                  <a:ext uri="{0D108BD9-81ED-4DB2-BD59-A6C34878D82A}">
                    <a16:rowId xmlns:a16="http://schemas.microsoft.com/office/drawing/2014/main" val="314619880"/>
                  </a:ext>
                </a:extLst>
              </a:tr>
              <a:tr h="370840">
                <a:tc>
                  <a:txBody>
                    <a:bodyPr/>
                    <a:lstStyle/>
                    <a:p>
                      <a:r>
                        <a:rPr lang="de-DE" dirty="0"/>
                        <a:t>20001</a:t>
                      </a:r>
                    </a:p>
                  </a:txBody>
                  <a:tcPr/>
                </a:tc>
                <a:extLst>
                  <a:ext uri="{0D108BD9-81ED-4DB2-BD59-A6C34878D82A}">
                    <a16:rowId xmlns:a16="http://schemas.microsoft.com/office/drawing/2014/main" val="101720626"/>
                  </a:ext>
                </a:extLst>
              </a:tr>
              <a:tr h="370840">
                <a:tc>
                  <a:txBody>
                    <a:bodyPr/>
                    <a:lstStyle/>
                    <a:p>
                      <a:r>
                        <a:rPr lang="de-DE" dirty="0"/>
                        <a:t>…</a:t>
                      </a:r>
                    </a:p>
                  </a:txBody>
                  <a:tcPr/>
                </a:tc>
                <a:extLst>
                  <a:ext uri="{0D108BD9-81ED-4DB2-BD59-A6C34878D82A}">
                    <a16:rowId xmlns:a16="http://schemas.microsoft.com/office/drawing/2014/main" val="3934173022"/>
                  </a:ext>
                </a:extLst>
              </a:tr>
              <a:tr h="370840">
                <a:tc>
                  <a:txBody>
                    <a:bodyPr/>
                    <a:lstStyle/>
                    <a:p>
                      <a:r>
                        <a:rPr lang="de-DE" dirty="0"/>
                        <a:t>20498</a:t>
                      </a:r>
                    </a:p>
                  </a:txBody>
                  <a:tcPr/>
                </a:tc>
                <a:extLst>
                  <a:ext uri="{0D108BD9-81ED-4DB2-BD59-A6C34878D82A}">
                    <a16:rowId xmlns:a16="http://schemas.microsoft.com/office/drawing/2014/main" val="2662266729"/>
                  </a:ext>
                </a:extLst>
              </a:tr>
              <a:tr h="370840">
                <a:tc>
                  <a:txBody>
                    <a:bodyPr/>
                    <a:lstStyle/>
                    <a:p>
                      <a:r>
                        <a:rPr lang="de-DE" dirty="0"/>
                        <a:t>20499</a:t>
                      </a:r>
                    </a:p>
                  </a:txBody>
                  <a:tcPr/>
                </a:tc>
                <a:extLst>
                  <a:ext uri="{0D108BD9-81ED-4DB2-BD59-A6C34878D82A}">
                    <a16:rowId xmlns:a16="http://schemas.microsoft.com/office/drawing/2014/main" val="3568379205"/>
                  </a:ext>
                </a:extLst>
              </a:tr>
            </a:tbl>
          </a:graphicData>
        </a:graphic>
      </p:graphicFrame>
      <p:sp>
        <p:nvSpPr>
          <p:cNvPr id="8" name="Textfeld 7">
            <a:extLst>
              <a:ext uri="{FF2B5EF4-FFF2-40B4-BE49-F238E27FC236}">
                <a16:creationId xmlns:a16="http://schemas.microsoft.com/office/drawing/2014/main" id="{2EA33765-BFE5-2113-14B2-54BCCEB12F7F}"/>
              </a:ext>
            </a:extLst>
          </p:cNvPr>
          <p:cNvSpPr txBox="1"/>
          <p:nvPr/>
        </p:nvSpPr>
        <p:spPr>
          <a:xfrm>
            <a:off x="10224392" y="2840647"/>
            <a:ext cx="396012" cy="369332"/>
          </a:xfrm>
          <a:prstGeom prst="rect">
            <a:avLst/>
          </a:prstGeom>
          <a:noFill/>
        </p:spPr>
        <p:txBody>
          <a:bodyPr wrap="square" rtlCol="0">
            <a:spAutoFit/>
          </a:bodyPr>
          <a:lstStyle/>
          <a:p>
            <a:r>
              <a:rPr lang="de-DE" dirty="0"/>
              <a:t>…</a:t>
            </a:r>
          </a:p>
        </p:txBody>
      </p:sp>
      <p:sp>
        <p:nvSpPr>
          <p:cNvPr id="9" name="Textfeld 8">
            <a:extLst>
              <a:ext uri="{FF2B5EF4-FFF2-40B4-BE49-F238E27FC236}">
                <a16:creationId xmlns:a16="http://schemas.microsoft.com/office/drawing/2014/main" id="{F9B54025-9C78-5B4D-5D89-E9BC08B10D07}"/>
              </a:ext>
            </a:extLst>
          </p:cNvPr>
          <p:cNvSpPr txBox="1"/>
          <p:nvPr/>
        </p:nvSpPr>
        <p:spPr>
          <a:xfrm>
            <a:off x="9325840" y="4820956"/>
            <a:ext cx="2057400" cy="307777"/>
          </a:xfrm>
          <a:prstGeom prst="rect">
            <a:avLst/>
          </a:prstGeom>
          <a:noFill/>
        </p:spPr>
        <p:txBody>
          <a:bodyPr wrap="square" rtlCol="0">
            <a:spAutoFit/>
          </a:bodyPr>
          <a:lstStyle/>
          <a:p>
            <a:r>
              <a:rPr lang="de-DE" sz="1400" dirty="0" err="1"/>
              <a:t>S</a:t>
            </a:r>
            <a:r>
              <a:rPr lang="de-DE" altLang="zh-CN" sz="1400" dirty="0" err="1"/>
              <a:t>liding</a:t>
            </a:r>
            <a:r>
              <a:rPr lang="de-DE" altLang="zh-CN" sz="1400" dirty="0"/>
              <a:t> </a:t>
            </a:r>
            <a:r>
              <a:rPr lang="de-DE" altLang="zh-CN" sz="1400" dirty="0" err="1"/>
              <a:t>Window</a:t>
            </a:r>
            <a:endParaRPr lang="de-DE" sz="1400" dirty="0"/>
          </a:p>
        </p:txBody>
      </p:sp>
      <p:sp>
        <p:nvSpPr>
          <p:cNvPr id="3" name="Textfeld 2">
            <a:extLst>
              <a:ext uri="{FF2B5EF4-FFF2-40B4-BE49-F238E27FC236}">
                <a16:creationId xmlns:a16="http://schemas.microsoft.com/office/drawing/2014/main" id="{01A09362-8194-9A49-EEF6-26416C728BD7}"/>
              </a:ext>
            </a:extLst>
          </p:cNvPr>
          <p:cNvSpPr txBox="1"/>
          <p:nvPr/>
        </p:nvSpPr>
        <p:spPr>
          <a:xfrm>
            <a:off x="11649232" y="3544427"/>
            <a:ext cx="396012" cy="369332"/>
          </a:xfrm>
          <a:prstGeom prst="rect">
            <a:avLst/>
          </a:prstGeom>
          <a:noFill/>
        </p:spPr>
        <p:txBody>
          <a:bodyPr wrap="square" rtlCol="0">
            <a:spAutoFit/>
          </a:bodyPr>
          <a:lstStyle/>
          <a:p>
            <a:r>
              <a:rPr lang="de-DE" dirty="0"/>
              <a:t>…</a:t>
            </a:r>
          </a:p>
        </p:txBody>
      </p:sp>
    </p:spTree>
    <p:extLst>
      <p:ext uri="{BB962C8B-B14F-4D97-AF65-F5344CB8AC3E}">
        <p14:creationId xmlns:p14="http://schemas.microsoft.com/office/powerpoint/2010/main" val="376064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2366A0-0712-3183-5878-1D25CBD84868}"/>
              </a:ext>
            </a:extLst>
          </p:cNvPr>
          <p:cNvSpPr>
            <a:spLocks noGrp="1"/>
          </p:cNvSpPr>
          <p:nvPr>
            <p:ph type="title"/>
          </p:nvPr>
        </p:nvSpPr>
        <p:spPr/>
        <p:txBody>
          <a:bodyPr/>
          <a:lstStyle/>
          <a:p>
            <a:r>
              <a:rPr lang="en-US" dirty="0"/>
              <a:t>Data preprocess</a:t>
            </a:r>
            <a:endParaRPr lang="de-DE" dirty="0"/>
          </a:p>
        </p:txBody>
      </p:sp>
      <p:sp>
        <p:nvSpPr>
          <p:cNvPr id="4" name="Foliennummernplatzhalter 3">
            <a:extLst>
              <a:ext uri="{FF2B5EF4-FFF2-40B4-BE49-F238E27FC236}">
                <a16:creationId xmlns:a16="http://schemas.microsoft.com/office/drawing/2014/main" id="{018238D2-14CB-F360-8695-911E4EA47D85}"/>
              </a:ext>
            </a:extLst>
          </p:cNvPr>
          <p:cNvSpPr>
            <a:spLocks noGrp="1"/>
          </p:cNvSpPr>
          <p:nvPr>
            <p:ph type="sldNum" sz="quarter" idx="4"/>
          </p:nvPr>
        </p:nvSpPr>
        <p:spPr/>
        <p:txBody>
          <a:bodyPr/>
          <a:lstStyle/>
          <a:p>
            <a:fld id="{016ACDC5-9792-4EE2-846B-33470306C646}" type="slidenum">
              <a:rPr lang="en-US" smtClean="0"/>
              <a:pPr/>
              <a:t>14</a:t>
            </a:fld>
            <a:endParaRPr lang="en-US" dirty="0"/>
          </a:p>
        </p:txBody>
      </p:sp>
      <p:sp>
        <p:nvSpPr>
          <p:cNvPr id="5" name="Textplatzhalter 4">
            <a:extLst>
              <a:ext uri="{FF2B5EF4-FFF2-40B4-BE49-F238E27FC236}">
                <a16:creationId xmlns:a16="http://schemas.microsoft.com/office/drawing/2014/main" id="{A394DE9B-3759-FA9E-1A4D-E1C6E6169334}"/>
              </a:ext>
            </a:extLst>
          </p:cNvPr>
          <p:cNvSpPr>
            <a:spLocks noGrp="1"/>
          </p:cNvSpPr>
          <p:nvPr>
            <p:ph type="body" sz="quarter" idx="11"/>
          </p:nvPr>
        </p:nvSpPr>
        <p:spPr/>
        <p:txBody>
          <a:bodyPr/>
          <a:lstStyle/>
          <a:p>
            <a:r>
              <a:rPr lang="de-DE" dirty="0"/>
              <a:t>recordingMeta.csv</a:t>
            </a:r>
          </a:p>
        </p:txBody>
      </p:sp>
      <p:sp>
        <p:nvSpPr>
          <p:cNvPr id="15" name="Textplatzhalter 4">
            <a:extLst>
              <a:ext uri="{FF2B5EF4-FFF2-40B4-BE49-F238E27FC236}">
                <a16:creationId xmlns:a16="http://schemas.microsoft.com/office/drawing/2014/main" id="{BD726279-E1C3-87D5-B7CF-624EBD9FA4E5}"/>
              </a:ext>
            </a:extLst>
          </p:cNvPr>
          <p:cNvSpPr txBox="1">
            <a:spLocks/>
          </p:cNvSpPr>
          <p:nvPr/>
        </p:nvSpPr>
        <p:spPr>
          <a:xfrm>
            <a:off x="375847" y="2277732"/>
            <a:ext cx="11425767" cy="41731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tracksMeta.csv</a:t>
            </a:r>
          </a:p>
        </p:txBody>
      </p:sp>
      <p:cxnSp>
        <p:nvCxnSpPr>
          <p:cNvPr id="25" name="Gerade Verbindung mit Pfeil 24">
            <a:extLst>
              <a:ext uri="{FF2B5EF4-FFF2-40B4-BE49-F238E27FC236}">
                <a16:creationId xmlns:a16="http://schemas.microsoft.com/office/drawing/2014/main" id="{CE80C569-CCCA-A9D7-5149-00FA31BF9938}"/>
              </a:ext>
            </a:extLst>
          </p:cNvPr>
          <p:cNvCxnSpPr>
            <a:cxnSpLocks/>
          </p:cNvCxnSpPr>
          <p:nvPr/>
        </p:nvCxnSpPr>
        <p:spPr>
          <a:xfrm>
            <a:off x="8881110" y="4760573"/>
            <a:ext cx="553465"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feld 28">
            <a:extLst>
              <a:ext uri="{FF2B5EF4-FFF2-40B4-BE49-F238E27FC236}">
                <a16:creationId xmlns:a16="http://schemas.microsoft.com/office/drawing/2014/main" id="{13DEFE38-1A7E-881A-AEC8-B2413258C92F}"/>
              </a:ext>
            </a:extLst>
          </p:cNvPr>
          <p:cNvSpPr txBox="1"/>
          <p:nvPr/>
        </p:nvSpPr>
        <p:spPr>
          <a:xfrm>
            <a:off x="9380292" y="4437408"/>
            <a:ext cx="1748790" cy="646331"/>
          </a:xfrm>
          <a:prstGeom prst="rect">
            <a:avLst/>
          </a:prstGeom>
          <a:noFill/>
        </p:spPr>
        <p:txBody>
          <a:bodyPr wrap="square" rtlCol="0">
            <a:spAutoFit/>
          </a:bodyPr>
          <a:lstStyle/>
          <a:p>
            <a:r>
              <a:rPr lang="de-DE" dirty="0" err="1"/>
              <a:t>filter</a:t>
            </a:r>
            <a:r>
              <a:rPr lang="de-DE" dirty="0"/>
              <a:t> </a:t>
            </a:r>
            <a:r>
              <a:rPr lang="de-DE" dirty="0" err="1"/>
              <a:t>the</a:t>
            </a:r>
            <a:r>
              <a:rPr lang="de-DE" dirty="0"/>
              <a:t> „</a:t>
            </a:r>
            <a:r>
              <a:rPr lang="de-DE" dirty="0" err="1"/>
              <a:t>pedestrians</a:t>
            </a:r>
            <a:r>
              <a:rPr lang="de-DE" dirty="0"/>
              <a:t>“</a:t>
            </a:r>
          </a:p>
        </p:txBody>
      </p:sp>
      <p:sp>
        <p:nvSpPr>
          <p:cNvPr id="31" name="Textfeld 30">
            <a:extLst>
              <a:ext uri="{FF2B5EF4-FFF2-40B4-BE49-F238E27FC236}">
                <a16:creationId xmlns:a16="http://schemas.microsoft.com/office/drawing/2014/main" id="{9905EEC7-1950-BD51-8591-18E494A11AD2}"/>
              </a:ext>
            </a:extLst>
          </p:cNvPr>
          <p:cNvSpPr txBox="1"/>
          <p:nvPr/>
        </p:nvSpPr>
        <p:spPr>
          <a:xfrm>
            <a:off x="9380292" y="3014654"/>
            <a:ext cx="2114550" cy="923330"/>
          </a:xfrm>
          <a:prstGeom prst="rect">
            <a:avLst/>
          </a:prstGeom>
          <a:noFill/>
        </p:spPr>
        <p:txBody>
          <a:bodyPr wrap="square">
            <a:spAutoFit/>
          </a:bodyPr>
          <a:lstStyle/>
          <a:p>
            <a:r>
              <a:rPr lang="de-DE" dirty="0" err="1"/>
              <a:t>filter</a:t>
            </a:r>
            <a:r>
              <a:rPr lang="de-DE" dirty="0"/>
              <a:t> </a:t>
            </a:r>
            <a:r>
              <a:rPr lang="de-DE" dirty="0" err="1"/>
              <a:t>the</a:t>
            </a:r>
            <a:r>
              <a:rPr lang="de-DE" dirty="0"/>
              <a:t> abnormal </a:t>
            </a:r>
            <a:r>
              <a:rPr lang="de-DE" dirty="0" err="1"/>
              <a:t>tracks</a:t>
            </a:r>
            <a:r>
              <a:rPr lang="de-DE" dirty="0"/>
              <a:t> </a:t>
            </a:r>
            <a:r>
              <a:rPr lang="de-DE" dirty="0" err="1"/>
              <a:t>with</a:t>
            </a:r>
            <a:r>
              <a:rPr lang="de-DE" dirty="0"/>
              <a:t> </a:t>
            </a:r>
            <a:r>
              <a:rPr lang="de-DE" dirty="0" err="1"/>
              <a:t>too</a:t>
            </a:r>
            <a:r>
              <a:rPr lang="de-DE" dirty="0"/>
              <a:t> </a:t>
            </a:r>
            <a:r>
              <a:rPr lang="de-DE" dirty="0" err="1"/>
              <a:t>long</a:t>
            </a:r>
            <a:r>
              <a:rPr lang="de-DE" dirty="0"/>
              <a:t> Frames</a:t>
            </a:r>
          </a:p>
        </p:txBody>
      </p:sp>
      <p:cxnSp>
        <p:nvCxnSpPr>
          <p:cNvPr id="44" name="Gerade Verbindung mit Pfeil 43">
            <a:extLst>
              <a:ext uri="{FF2B5EF4-FFF2-40B4-BE49-F238E27FC236}">
                <a16:creationId xmlns:a16="http://schemas.microsoft.com/office/drawing/2014/main" id="{01211B18-FAFB-9225-21A8-DC0008665987}"/>
              </a:ext>
            </a:extLst>
          </p:cNvPr>
          <p:cNvCxnSpPr/>
          <p:nvPr/>
        </p:nvCxnSpPr>
        <p:spPr>
          <a:xfrm>
            <a:off x="5749290" y="5097969"/>
            <a:ext cx="0" cy="296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4F24E143-2EAA-9B44-8927-55D888E66AAF}"/>
              </a:ext>
            </a:extLst>
          </p:cNvPr>
          <p:cNvSpPr txBox="1"/>
          <p:nvPr/>
        </p:nvSpPr>
        <p:spPr>
          <a:xfrm>
            <a:off x="4387967" y="5394960"/>
            <a:ext cx="3174610" cy="369332"/>
          </a:xfrm>
          <a:prstGeom prst="rect">
            <a:avLst/>
          </a:prstGeom>
          <a:noFill/>
        </p:spPr>
        <p:txBody>
          <a:bodyPr wrap="square" rtlCol="0">
            <a:spAutoFit/>
          </a:bodyPr>
          <a:lstStyle/>
          <a:p>
            <a:r>
              <a:rPr lang="de-DE" altLang="zh-CN" dirty="0" err="1"/>
              <a:t>row_pointer</a:t>
            </a:r>
            <a:r>
              <a:rPr lang="de-DE" altLang="zh-CN" dirty="0"/>
              <a:t> </a:t>
            </a:r>
            <a:r>
              <a:rPr lang="de-DE" altLang="zh-CN" dirty="0" err="1"/>
              <a:t>for</a:t>
            </a:r>
            <a:r>
              <a:rPr lang="de-DE" altLang="zh-CN" dirty="0"/>
              <a:t> tracks.csv</a:t>
            </a:r>
            <a:endParaRPr lang="de-DE" dirty="0"/>
          </a:p>
        </p:txBody>
      </p:sp>
      <p:pic>
        <p:nvPicPr>
          <p:cNvPr id="47" name="Grafik 46">
            <a:extLst>
              <a:ext uri="{FF2B5EF4-FFF2-40B4-BE49-F238E27FC236}">
                <a16:creationId xmlns:a16="http://schemas.microsoft.com/office/drawing/2014/main" id="{C7640FC8-2997-FBDD-FDDC-380B03A18532}"/>
              </a:ext>
            </a:extLst>
          </p:cNvPr>
          <p:cNvPicPr>
            <a:picLocks noChangeAspect="1"/>
          </p:cNvPicPr>
          <p:nvPr/>
        </p:nvPicPr>
        <p:blipFill>
          <a:blip r:embed="rId3"/>
          <a:stretch>
            <a:fillRect/>
          </a:stretch>
        </p:blipFill>
        <p:spPr>
          <a:xfrm>
            <a:off x="1072764" y="1278365"/>
            <a:ext cx="8871336" cy="484354"/>
          </a:xfrm>
          <a:prstGeom prst="rect">
            <a:avLst/>
          </a:prstGeom>
        </p:spPr>
      </p:pic>
      <p:sp>
        <p:nvSpPr>
          <p:cNvPr id="48" name="Textfeld 47">
            <a:extLst>
              <a:ext uri="{FF2B5EF4-FFF2-40B4-BE49-F238E27FC236}">
                <a16:creationId xmlns:a16="http://schemas.microsoft.com/office/drawing/2014/main" id="{B94A55B0-6D48-BA07-CE21-ED66F126980D}"/>
              </a:ext>
            </a:extLst>
          </p:cNvPr>
          <p:cNvSpPr txBox="1"/>
          <p:nvPr/>
        </p:nvSpPr>
        <p:spPr>
          <a:xfrm>
            <a:off x="3783330" y="1919101"/>
            <a:ext cx="3383280" cy="369332"/>
          </a:xfrm>
          <a:prstGeom prst="rect">
            <a:avLst/>
          </a:prstGeom>
          <a:noFill/>
        </p:spPr>
        <p:txBody>
          <a:bodyPr wrap="square" rtlCol="0">
            <a:spAutoFit/>
          </a:bodyPr>
          <a:lstStyle/>
          <a:p>
            <a:r>
              <a:rPr lang="de-DE" dirty="0"/>
              <a:t>25 * 961.08 = 24027 </a:t>
            </a:r>
            <a:r>
              <a:rPr lang="de-DE" dirty="0" err="1"/>
              <a:t>frames</a:t>
            </a:r>
            <a:endParaRPr lang="de-DE" dirty="0"/>
          </a:p>
        </p:txBody>
      </p:sp>
      <p:cxnSp>
        <p:nvCxnSpPr>
          <p:cNvPr id="50" name="Gerade Verbindung mit Pfeil 49">
            <a:extLst>
              <a:ext uri="{FF2B5EF4-FFF2-40B4-BE49-F238E27FC236}">
                <a16:creationId xmlns:a16="http://schemas.microsoft.com/office/drawing/2014/main" id="{71E7CB3E-D7C6-9F0D-DF38-21EFFE569FA1}"/>
              </a:ext>
            </a:extLst>
          </p:cNvPr>
          <p:cNvCxnSpPr/>
          <p:nvPr/>
        </p:nvCxnSpPr>
        <p:spPr>
          <a:xfrm>
            <a:off x="3783330" y="1683996"/>
            <a:ext cx="182880" cy="27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2F8A537B-8975-C647-FED8-15DD7D9BDFBF}"/>
              </a:ext>
            </a:extLst>
          </p:cNvPr>
          <p:cNvCxnSpPr/>
          <p:nvPr/>
        </p:nvCxnSpPr>
        <p:spPr>
          <a:xfrm flipH="1">
            <a:off x="4743450" y="1683996"/>
            <a:ext cx="2819127" cy="27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fik 53">
            <a:extLst>
              <a:ext uri="{FF2B5EF4-FFF2-40B4-BE49-F238E27FC236}">
                <a16:creationId xmlns:a16="http://schemas.microsoft.com/office/drawing/2014/main" id="{F9EB5ED2-EC3E-2589-962D-A8FED79DB353}"/>
              </a:ext>
            </a:extLst>
          </p:cNvPr>
          <p:cNvPicPr>
            <a:picLocks noChangeAspect="1"/>
          </p:cNvPicPr>
          <p:nvPr/>
        </p:nvPicPr>
        <p:blipFill>
          <a:blip r:embed="rId4"/>
          <a:stretch>
            <a:fillRect/>
          </a:stretch>
        </p:blipFill>
        <p:spPr>
          <a:xfrm>
            <a:off x="1270125" y="2631122"/>
            <a:ext cx="7718343" cy="1433645"/>
          </a:xfrm>
          <a:prstGeom prst="rect">
            <a:avLst/>
          </a:prstGeom>
        </p:spPr>
      </p:pic>
      <p:pic>
        <p:nvPicPr>
          <p:cNvPr id="56" name="Grafik 55">
            <a:extLst>
              <a:ext uri="{FF2B5EF4-FFF2-40B4-BE49-F238E27FC236}">
                <a16:creationId xmlns:a16="http://schemas.microsoft.com/office/drawing/2014/main" id="{45459CDE-7AB5-730D-04C8-07C0F4B67A95}"/>
              </a:ext>
            </a:extLst>
          </p:cNvPr>
          <p:cNvPicPr>
            <a:picLocks noChangeAspect="1"/>
          </p:cNvPicPr>
          <p:nvPr/>
        </p:nvPicPr>
        <p:blipFill>
          <a:blip r:embed="rId5"/>
          <a:stretch>
            <a:fillRect/>
          </a:stretch>
        </p:blipFill>
        <p:spPr>
          <a:xfrm>
            <a:off x="1296022" y="4178125"/>
            <a:ext cx="7666548" cy="934334"/>
          </a:xfrm>
          <a:prstGeom prst="rect">
            <a:avLst/>
          </a:prstGeom>
        </p:spPr>
      </p:pic>
      <p:sp>
        <p:nvSpPr>
          <p:cNvPr id="42" name="Rechteck: abgerundete Ecken 41">
            <a:extLst>
              <a:ext uri="{FF2B5EF4-FFF2-40B4-BE49-F238E27FC236}">
                <a16:creationId xmlns:a16="http://schemas.microsoft.com/office/drawing/2014/main" id="{9C5E2EF8-01FA-EB8D-750F-F2763A32418D}"/>
              </a:ext>
            </a:extLst>
          </p:cNvPr>
          <p:cNvSpPr/>
          <p:nvPr/>
        </p:nvSpPr>
        <p:spPr>
          <a:xfrm>
            <a:off x="5129297" y="2541352"/>
            <a:ext cx="960973" cy="25582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cxnSp>
        <p:nvCxnSpPr>
          <p:cNvPr id="26" name="Gerade Verbindung mit Pfeil 25">
            <a:extLst>
              <a:ext uri="{FF2B5EF4-FFF2-40B4-BE49-F238E27FC236}">
                <a16:creationId xmlns:a16="http://schemas.microsoft.com/office/drawing/2014/main" id="{51F29435-FA22-85AF-C582-70BFBEB8997F}"/>
              </a:ext>
            </a:extLst>
          </p:cNvPr>
          <p:cNvCxnSpPr>
            <a:cxnSpLocks/>
          </p:cNvCxnSpPr>
          <p:nvPr/>
        </p:nvCxnSpPr>
        <p:spPr>
          <a:xfrm flipV="1">
            <a:off x="5975272" y="3429000"/>
            <a:ext cx="3406686" cy="50898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7011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45" grpId="0"/>
      <p:bldP spid="48" grpId="0"/>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54F80-50D2-160E-A7C5-A91FC9163EBB}"/>
              </a:ext>
            </a:extLst>
          </p:cNvPr>
          <p:cNvSpPr>
            <a:spLocks noGrp="1"/>
          </p:cNvSpPr>
          <p:nvPr>
            <p:ph type="title"/>
          </p:nvPr>
        </p:nvSpPr>
        <p:spPr/>
        <p:txBody>
          <a:bodyPr/>
          <a:lstStyle/>
          <a:p>
            <a:r>
              <a:rPr lang="en-US" dirty="0"/>
              <a:t>Data preprocess</a:t>
            </a:r>
            <a:endParaRPr lang="de-DE" dirty="0"/>
          </a:p>
        </p:txBody>
      </p:sp>
      <p:sp>
        <p:nvSpPr>
          <p:cNvPr id="4" name="Foliennummernplatzhalter 3">
            <a:extLst>
              <a:ext uri="{FF2B5EF4-FFF2-40B4-BE49-F238E27FC236}">
                <a16:creationId xmlns:a16="http://schemas.microsoft.com/office/drawing/2014/main" id="{CD05D78B-8B5B-0249-E4BB-DC3C4F7E3A1A}"/>
              </a:ext>
            </a:extLst>
          </p:cNvPr>
          <p:cNvSpPr>
            <a:spLocks noGrp="1"/>
          </p:cNvSpPr>
          <p:nvPr>
            <p:ph type="sldNum" sz="quarter" idx="4"/>
          </p:nvPr>
        </p:nvSpPr>
        <p:spPr/>
        <p:txBody>
          <a:bodyPr/>
          <a:lstStyle/>
          <a:p>
            <a:fld id="{016ACDC5-9792-4EE2-846B-33470306C646}" type="slidenum">
              <a:rPr lang="en-US" smtClean="0"/>
              <a:pPr/>
              <a:t>15</a:t>
            </a:fld>
            <a:endParaRPr lang="en-US" dirty="0"/>
          </a:p>
        </p:txBody>
      </p:sp>
      <p:sp>
        <p:nvSpPr>
          <p:cNvPr id="5" name="Textplatzhalter 4">
            <a:extLst>
              <a:ext uri="{FF2B5EF4-FFF2-40B4-BE49-F238E27FC236}">
                <a16:creationId xmlns:a16="http://schemas.microsoft.com/office/drawing/2014/main" id="{B67CC501-37CE-69E9-3F6F-B29A0EA44917}"/>
              </a:ext>
            </a:extLst>
          </p:cNvPr>
          <p:cNvSpPr>
            <a:spLocks noGrp="1"/>
          </p:cNvSpPr>
          <p:nvPr>
            <p:ph type="body" sz="quarter" idx="11"/>
          </p:nvPr>
        </p:nvSpPr>
        <p:spPr/>
        <p:txBody>
          <a:bodyPr/>
          <a:lstStyle/>
          <a:p>
            <a:r>
              <a:rPr lang="de-DE" dirty="0"/>
              <a:t>tracks.csv</a:t>
            </a:r>
          </a:p>
        </p:txBody>
      </p:sp>
      <p:pic>
        <p:nvPicPr>
          <p:cNvPr id="7" name="Grafik 6">
            <a:extLst>
              <a:ext uri="{FF2B5EF4-FFF2-40B4-BE49-F238E27FC236}">
                <a16:creationId xmlns:a16="http://schemas.microsoft.com/office/drawing/2014/main" id="{84B33AD3-727C-7407-8684-FB6F46B9588D}"/>
              </a:ext>
            </a:extLst>
          </p:cNvPr>
          <p:cNvPicPr>
            <a:picLocks noChangeAspect="1"/>
          </p:cNvPicPr>
          <p:nvPr/>
        </p:nvPicPr>
        <p:blipFill>
          <a:blip r:embed="rId3"/>
          <a:stretch>
            <a:fillRect/>
          </a:stretch>
        </p:blipFill>
        <p:spPr>
          <a:xfrm>
            <a:off x="691727" y="1443325"/>
            <a:ext cx="940479" cy="1479688"/>
          </a:xfrm>
          <a:prstGeom prst="rect">
            <a:avLst/>
          </a:prstGeom>
        </p:spPr>
      </p:pic>
      <p:pic>
        <p:nvPicPr>
          <p:cNvPr id="9" name="Grafik 8">
            <a:extLst>
              <a:ext uri="{FF2B5EF4-FFF2-40B4-BE49-F238E27FC236}">
                <a16:creationId xmlns:a16="http://schemas.microsoft.com/office/drawing/2014/main" id="{E6374055-4AA2-B269-0B6B-EB295656B1BF}"/>
              </a:ext>
            </a:extLst>
          </p:cNvPr>
          <p:cNvPicPr>
            <a:picLocks noChangeAspect="1"/>
          </p:cNvPicPr>
          <p:nvPr/>
        </p:nvPicPr>
        <p:blipFill>
          <a:blip r:embed="rId4"/>
          <a:stretch>
            <a:fillRect/>
          </a:stretch>
        </p:blipFill>
        <p:spPr>
          <a:xfrm>
            <a:off x="3190437" y="1932505"/>
            <a:ext cx="5507793" cy="1271029"/>
          </a:xfrm>
          <a:prstGeom prst="rect">
            <a:avLst/>
          </a:prstGeom>
        </p:spPr>
      </p:pic>
      <p:pic>
        <p:nvPicPr>
          <p:cNvPr id="11" name="Grafik 10">
            <a:extLst>
              <a:ext uri="{FF2B5EF4-FFF2-40B4-BE49-F238E27FC236}">
                <a16:creationId xmlns:a16="http://schemas.microsoft.com/office/drawing/2014/main" id="{B5D3F7B4-AF72-B901-AB82-CB873966C1D4}"/>
              </a:ext>
            </a:extLst>
          </p:cNvPr>
          <p:cNvPicPr>
            <a:picLocks noChangeAspect="1"/>
          </p:cNvPicPr>
          <p:nvPr/>
        </p:nvPicPr>
        <p:blipFill>
          <a:blip r:embed="rId5"/>
          <a:stretch>
            <a:fillRect/>
          </a:stretch>
        </p:blipFill>
        <p:spPr>
          <a:xfrm>
            <a:off x="3190437" y="844286"/>
            <a:ext cx="5507793" cy="845421"/>
          </a:xfrm>
          <a:prstGeom prst="rect">
            <a:avLst/>
          </a:prstGeom>
        </p:spPr>
      </p:pic>
      <p:cxnSp>
        <p:nvCxnSpPr>
          <p:cNvPr id="13" name="Gerade Verbindung mit Pfeil 12">
            <a:extLst>
              <a:ext uri="{FF2B5EF4-FFF2-40B4-BE49-F238E27FC236}">
                <a16:creationId xmlns:a16="http://schemas.microsoft.com/office/drawing/2014/main" id="{3DACC0F8-B85E-EBFB-9EE4-7F645B7AD94A}"/>
              </a:ext>
            </a:extLst>
          </p:cNvPr>
          <p:cNvCxnSpPr>
            <a:cxnSpLocks/>
          </p:cNvCxnSpPr>
          <p:nvPr/>
        </p:nvCxnSpPr>
        <p:spPr>
          <a:xfrm>
            <a:off x="1611630" y="1851660"/>
            <a:ext cx="1578807" cy="33150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Gerade Verbindung mit Pfeil 14">
            <a:extLst>
              <a:ext uri="{FF2B5EF4-FFF2-40B4-BE49-F238E27FC236}">
                <a16:creationId xmlns:a16="http://schemas.microsoft.com/office/drawing/2014/main" id="{8B08C6F3-F4E8-A76E-951B-4BEAB96CAC9E}"/>
              </a:ext>
            </a:extLst>
          </p:cNvPr>
          <p:cNvCxnSpPr>
            <a:cxnSpLocks/>
          </p:cNvCxnSpPr>
          <p:nvPr/>
        </p:nvCxnSpPr>
        <p:spPr>
          <a:xfrm>
            <a:off x="1632206" y="2073376"/>
            <a:ext cx="1558231" cy="36282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platzhalter 4">
            <a:extLst>
              <a:ext uri="{FF2B5EF4-FFF2-40B4-BE49-F238E27FC236}">
                <a16:creationId xmlns:a16="http://schemas.microsoft.com/office/drawing/2014/main" id="{3F6EC9BF-2DD5-7D51-FCC4-622C13B52EA7}"/>
              </a:ext>
            </a:extLst>
          </p:cNvPr>
          <p:cNvSpPr txBox="1">
            <a:spLocks/>
          </p:cNvSpPr>
          <p:nvPr/>
        </p:nvSpPr>
        <p:spPr>
          <a:xfrm>
            <a:off x="383117" y="3344405"/>
            <a:ext cx="11425767" cy="41731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dirty="0" err="1"/>
              <a:t>test</a:t>
            </a:r>
            <a:r>
              <a:rPr lang="de-DE" altLang="zh-CN" dirty="0"/>
              <a:t> </a:t>
            </a:r>
            <a:r>
              <a:rPr lang="de-DE" altLang="zh-CN" dirty="0" err="1"/>
              <a:t>case</a:t>
            </a:r>
            <a:endParaRPr lang="de-DE" dirty="0"/>
          </a:p>
        </p:txBody>
      </p:sp>
      <p:pic>
        <p:nvPicPr>
          <p:cNvPr id="22" name="Grafik 21">
            <a:extLst>
              <a:ext uri="{FF2B5EF4-FFF2-40B4-BE49-F238E27FC236}">
                <a16:creationId xmlns:a16="http://schemas.microsoft.com/office/drawing/2014/main" id="{E1A966EC-5BC4-26B8-0BDC-BC8CC8168534}"/>
              </a:ext>
            </a:extLst>
          </p:cNvPr>
          <p:cNvPicPr>
            <a:picLocks noChangeAspect="1"/>
          </p:cNvPicPr>
          <p:nvPr/>
        </p:nvPicPr>
        <p:blipFill>
          <a:blip r:embed="rId6"/>
          <a:stretch>
            <a:fillRect/>
          </a:stretch>
        </p:blipFill>
        <p:spPr>
          <a:xfrm>
            <a:off x="1357959" y="3945671"/>
            <a:ext cx="9474316" cy="1296839"/>
          </a:xfrm>
          <a:prstGeom prst="rect">
            <a:avLst/>
          </a:prstGeom>
        </p:spPr>
      </p:pic>
      <p:sp>
        <p:nvSpPr>
          <p:cNvPr id="26" name="Textfeld 25">
            <a:extLst>
              <a:ext uri="{FF2B5EF4-FFF2-40B4-BE49-F238E27FC236}">
                <a16:creationId xmlns:a16="http://schemas.microsoft.com/office/drawing/2014/main" id="{46A240CD-D627-6DA2-362A-6B471A121821}"/>
              </a:ext>
            </a:extLst>
          </p:cNvPr>
          <p:cNvSpPr txBox="1"/>
          <p:nvPr/>
        </p:nvSpPr>
        <p:spPr>
          <a:xfrm>
            <a:off x="1950636" y="3559906"/>
            <a:ext cx="6097904" cy="369332"/>
          </a:xfrm>
          <a:prstGeom prst="rect">
            <a:avLst/>
          </a:prstGeom>
          <a:noFill/>
        </p:spPr>
        <p:txBody>
          <a:bodyPr wrap="square">
            <a:spAutoFit/>
          </a:bodyPr>
          <a:lstStyle/>
          <a:p>
            <a:r>
              <a:rPr lang="de-DE" dirty="0"/>
              <a:t>frame 0-499: Case 1: Track IDs: [3, 7, 1, 6, 0]</a:t>
            </a:r>
          </a:p>
        </p:txBody>
      </p:sp>
      <p:sp>
        <p:nvSpPr>
          <p:cNvPr id="29" name="Textfeld 28">
            <a:extLst>
              <a:ext uri="{FF2B5EF4-FFF2-40B4-BE49-F238E27FC236}">
                <a16:creationId xmlns:a16="http://schemas.microsoft.com/office/drawing/2014/main" id="{5140B5E9-9A60-0280-3A4B-36136562F6CE}"/>
              </a:ext>
            </a:extLst>
          </p:cNvPr>
          <p:cNvSpPr txBox="1"/>
          <p:nvPr/>
        </p:nvSpPr>
        <p:spPr>
          <a:xfrm>
            <a:off x="1907843" y="5410027"/>
            <a:ext cx="6097904" cy="369332"/>
          </a:xfrm>
          <a:prstGeom prst="rect">
            <a:avLst/>
          </a:prstGeom>
          <a:noFill/>
        </p:spPr>
        <p:txBody>
          <a:bodyPr wrap="square">
            <a:spAutoFit/>
          </a:bodyPr>
          <a:lstStyle/>
          <a:p>
            <a:r>
              <a:rPr lang="de-DE" dirty="0"/>
              <a:t>frame 100-599: </a:t>
            </a:r>
            <a:r>
              <a:rPr lang="en-US" dirty="0"/>
              <a:t>Case 2: Track IDs: [3, 7, 1, 8, 9]</a:t>
            </a:r>
            <a:endParaRPr lang="de-DE" dirty="0"/>
          </a:p>
        </p:txBody>
      </p:sp>
      <p:cxnSp>
        <p:nvCxnSpPr>
          <p:cNvPr id="31" name="Gerade Verbindung mit Pfeil 30">
            <a:extLst>
              <a:ext uri="{FF2B5EF4-FFF2-40B4-BE49-F238E27FC236}">
                <a16:creationId xmlns:a16="http://schemas.microsoft.com/office/drawing/2014/main" id="{F06C5969-176D-8375-AD61-8A9F8A38DA4D}"/>
              </a:ext>
            </a:extLst>
          </p:cNvPr>
          <p:cNvCxnSpPr/>
          <p:nvPr/>
        </p:nvCxnSpPr>
        <p:spPr>
          <a:xfrm>
            <a:off x="7669530" y="1116708"/>
            <a:ext cx="1897380" cy="3146682"/>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Gerade Verbindung mit Pfeil 31">
            <a:extLst>
              <a:ext uri="{FF2B5EF4-FFF2-40B4-BE49-F238E27FC236}">
                <a16:creationId xmlns:a16="http://schemas.microsoft.com/office/drawing/2014/main" id="{5C842B6B-0732-840E-D909-E71646CB68A7}"/>
              </a:ext>
            </a:extLst>
          </p:cNvPr>
          <p:cNvCxnSpPr/>
          <p:nvPr/>
        </p:nvCxnSpPr>
        <p:spPr>
          <a:xfrm>
            <a:off x="8553318" y="1110281"/>
            <a:ext cx="1897380" cy="3146682"/>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feld 32">
            <a:extLst>
              <a:ext uri="{FF2B5EF4-FFF2-40B4-BE49-F238E27FC236}">
                <a16:creationId xmlns:a16="http://schemas.microsoft.com/office/drawing/2014/main" id="{CA07D523-3FFD-9DB5-A908-43C18D9B4E25}"/>
              </a:ext>
            </a:extLst>
          </p:cNvPr>
          <p:cNvSpPr txBox="1"/>
          <p:nvPr/>
        </p:nvSpPr>
        <p:spPr>
          <a:xfrm>
            <a:off x="2517534" y="5644382"/>
            <a:ext cx="672903" cy="369332"/>
          </a:xfrm>
          <a:prstGeom prst="rect">
            <a:avLst/>
          </a:prstGeom>
          <a:noFill/>
        </p:spPr>
        <p:txBody>
          <a:bodyPr wrap="square" rtlCol="0">
            <a:spAutoFit/>
          </a:bodyPr>
          <a:lstStyle/>
          <a:p>
            <a:r>
              <a:rPr lang="de-DE" dirty="0"/>
              <a:t>…</a:t>
            </a:r>
          </a:p>
        </p:txBody>
      </p:sp>
    </p:spTree>
    <p:extLst>
      <p:ext uri="{BB962C8B-B14F-4D97-AF65-F5344CB8AC3E}">
        <p14:creationId xmlns:p14="http://schemas.microsoft.com/office/powerpoint/2010/main" val="14194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8C5F-FE2A-113B-61D6-4D9B1E22C64B}"/>
              </a:ext>
            </a:extLst>
          </p:cNvPr>
          <p:cNvSpPr>
            <a:spLocks noGrp="1"/>
          </p:cNvSpPr>
          <p:nvPr>
            <p:ph type="title"/>
          </p:nvPr>
        </p:nvSpPr>
        <p:spPr/>
        <p:txBody>
          <a:bodyPr/>
          <a:lstStyle/>
          <a:p>
            <a:r>
              <a:rPr lang="de-DE" dirty="0" err="1"/>
              <a:t>Normalization</a:t>
            </a:r>
            <a:endParaRPr lang="en-US" dirty="0"/>
          </a:p>
        </p:txBody>
      </p:sp>
      <p:sp>
        <p:nvSpPr>
          <p:cNvPr id="4" name="Foliennummernplatzhalter 3">
            <a:extLst>
              <a:ext uri="{FF2B5EF4-FFF2-40B4-BE49-F238E27FC236}">
                <a16:creationId xmlns:a16="http://schemas.microsoft.com/office/drawing/2014/main" id="{3D596EA4-0C84-F9DC-DF91-298D6D222092}"/>
              </a:ext>
            </a:extLst>
          </p:cNvPr>
          <p:cNvSpPr>
            <a:spLocks noGrp="1"/>
          </p:cNvSpPr>
          <p:nvPr>
            <p:ph type="sldNum" sz="quarter" idx="4"/>
          </p:nvPr>
        </p:nvSpPr>
        <p:spPr/>
        <p:txBody>
          <a:bodyPr/>
          <a:lstStyle/>
          <a:p>
            <a:fld id="{016ACDC5-9792-4EE2-846B-33470306C646}" type="slidenum">
              <a:rPr lang="en-US" smtClean="0"/>
              <a:pPr/>
              <a:t>16</a:t>
            </a:fld>
            <a:endParaRPr lang="en-US" dirty="0"/>
          </a:p>
        </p:txBody>
      </p:sp>
      <p:pic>
        <p:nvPicPr>
          <p:cNvPr id="10" name="Grafik 9">
            <a:extLst>
              <a:ext uri="{FF2B5EF4-FFF2-40B4-BE49-F238E27FC236}">
                <a16:creationId xmlns:a16="http://schemas.microsoft.com/office/drawing/2014/main" id="{2ED40ACE-421E-68DC-5DB8-31C3CD459898}"/>
              </a:ext>
            </a:extLst>
          </p:cNvPr>
          <p:cNvPicPr>
            <a:picLocks noChangeAspect="1"/>
          </p:cNvPicPr>
          <p:nvPr/>
        </p:nvPicPr>
        <p:blipFill>
          <a:blip r:embed="rId3"/>
          <a:stretch>
            <a:fillRect/>
          </a:stretch>
        </p:blipFill>
        <p:spPr>
          <a:xfrm>
            <a:off x="132925" y="1562471"/>
            <a:ext cx="5639587" cy="1124107"/>
          </a:xfrm>
          <a:prstGeom prst="rect">
            <a:avLst/>
          </a:prstGeom>
        </p:spPr>
      </p:pic>
      <p:pic>
        <p:nvPicPr>
          <p:cNvPr id="14" name="Grafik 13">
            <a:extLst>
              <a:ext uri="{FF2B5EF4-FFF2-40B4-BE49-F238E27FC236}">
                <a16:creationId xmlns:a16="http://schemas.microsoft.com/office/drawing/2014/main" id="{9E93173B-BB3F-8689-B096-E2B44ACA56C0}"/>
              </a:ext>
            </a:extLst>
          </p:cNvPr>
          <p:cNvPicPr>
            <a:picLocks noChangeAspect="1"/>
          </p:cNvPicPr>
          <p:nvPr/>
        </p:nvPicPr>
        <p:blipFill>
          <a:blip r:embed="rId4"/>
          <a:stretch>
            <a:fillRect/>
          </a:stretch>
        </p:blipFill>
        <p:spPr>
          <a:xfrm>
            <a:off x="6181330" y="1543418"/>
            <a:ext cx="5877745" cy="1143160"/>
          </a:xfrm>
          <a:prstGeom prst="rect">
            <a:avLst/>
          </a:prstGeom>
        </p:spPr>
      </p:pic>
      <p:pic>
        <p:nvPicPr>
          <p:cNvPr id="16" name="Grafik 15">
            <a:extLst>
              <a:ext uri="{FF2B5EF4-FFF2-40B4-BE49-F238E27FC236}">
                <a16:creationId xmlns:a16="http://schemas.microsoft.com/office/drawing/2014/main" id="{0A15C457-E8A1-9C33-792E-D7FE07F04FD9}"/>
              </a:ext>
            </a:extLst>
          </p:cNvPr>
          <p:cNvPicPr>
            <a:picLocks noChangeAspect="1"/>
          </p:cNvPicPr>
          <p:nvPr/>
        </p:nvPicPr>
        <p:blipFill>
          <a:blip r:embed="rId5"/>
          <a:stretch>
            <a:fillRect/>
          </a:stretch>
        </p:blipFill>
        <p:spPr>
          <a:xfrm>
            <a:off x="6381727" y="3906938"/>
            <a:ext cx="5514999" cy="1173191"/>
          </a:xfrm>
          <a:prstGeom prst="rect">
            <a:avLst/>
          </a:prstGeom>
        </p:spPr>
      </p:pic>
      <p:pic>
        <p:nvPicPr>
          <p:cNvPr id="18" name="Grafik 17">
            <a:extLst>
              <a:ext uri="{FF2B5EF4-FFF2-40B4-BE49-F238E27FC236}">
                <a16:creationId xmlns:a16="http://schemas.microsoft.com/office/drawing/2014/main" id="{CC13134C-29B7-2AE8-A6CB-7B918D4BAA57}"/>
              </a:ext>
            </a:extLst>
          </p:cNvPr>
          <p:cNvPicPr>
            <a:picLocks noChangeAspect="1"/>
          </p:cNvPicPr>
          <p:nvPr/>
        </p:nvPicPr>
        <p:blipFill>
          <a:blip r:embed="rId6"/>
          <a:stretch>
            <a:fillRect/>
          </a:stretch>
        </p:blipFill>
        <p:spPr>
          <a:xfrm>
            <a:off x="83615" y="3966894"/>
            <a:ext cx="5726660" cy="1053280"/>
          </a:xfrm>
          <a:prstGeom prst="rect">
            <a:avLst/>
          </a:prstGeom>
        </p:spPr>
      </p:pic>
      <p:sp>
        <p:nvSpPr>
          <p:cNvPr id="19" name="Textfeld 18">
            <a:extLst>
              <a:ext uri="{FF2B5EF4-FFF2-40B4-BE49-F238E27FC236}">
                <a16:creationId xmlns:a16="http://schemas.microsoft.com/office/drawing/2014/main" id="{A8F11B63-14AE-6F87-35B2-0235BE94E45B}"/>
              </a:ext>
            </a:extLst>
          </p:cNvPr>
          <p:cNvSpPr txBox="1"/>
          <p:nvPr/>
        </p:nvSpPr>
        <p:spPr>
          <a:xfrm>
            <a:off x="1914525" y="988261"/>
            <a:ext cx="2486025" cy="400110"/>
          </a:xfrm>
          <a:prstGeom prst="rect">
            <a:avLst/>
          </a:prstGeom>
          <a:noFill/>
        </p:spPr>
        <p:txBody>
          <a:bodyPr wrap="square" rtlCol="0">
            <a:spAutoFit/>
          </a:bodyPr>
          <a:lstStyle/>
          <a:p>
            <a:r>
              <a:rPr lang="de-DE" sz="2000" dirty="0"/>
              <a:t>0 </a:t>
            </a:r>
            <a:r>
              <a:rPr lang="de-DE" sz="2000" dirty="0" err="1"/>
              <a:t>as</a:t>
            </a:r>
            <a:r>
              <a:rPr lang="de-DE" sz="2000" dirty="0"/>
              <a:t> </a:t>
            </a:r>
            <a:r>
              <a:rPr lang="de-DE" sz="2000" dirty="0" err="1"/>
              <a:t>padding</a:t>
            </a:r>
            <a:r>
              <a:rPr lang="de-DE" sz="2000" dirty="0"/>
              <a:t> </a:t>
            </a:r>
            <a:r>
              <a:rPr lang="de-DE" sz="2000" dirty="0" err="1"/>
              <a:t>value</a:t>
            </a:r>
            <a:r>
              <a:rPr lang="de-DE" sz="2000" dirty="0"/>
              <a:t> </a:t>
            </a:r>
            <a:endParaRPr lang="en-US" sz="2000" dirty="0"/>
          </a:p>
        </p:txBody>
      </p:sp>
      <p:sp>
        <p:nvSpPr>
          <p:cNvPr id="20" name="Textfeld 19">
            <a:extLst>
              <a:ext uri="{FF2B5EF4-FFF2-40B4-BE49-F238E27FC236}">
                <a16:creationId xmlns:a16="http://schemas.microsoft.com/office/drawing/2014/main" id="{CB63616F-AA58-B883-5EDC-D565045379F2}"/>
              </a:ext>
            </a:extLst>
          </p:cNvPr>
          <p:cNvSpPr txBox="1"/>
          <p:nvPr/>
        </p:nvSpPr>
        <p:spPr>
          <a:xfrm>
            <a:off x="7534275" y="957698"/>
            <a:ext cx="3629025" cy="400110"/>
          </a:xfrm>
          <a:prstGeom prst="rect">
            <a:avLst/>
          </a:prstGeom>
          <a:noFill/>
        </p:spPr>
        <p:txBody>
          <a:bodyPr wrap="square" rtlCol="0">
            <a:spAutoFit/>
          </a:bodyPr>
          <a:lstStyle/>
          <a:p>
            <a:r>
              <a:rPr lang="de-DE" sz="2000" dirty="0"/>
              <a:t>extrem </a:t>
            </a:r>
            <a:r>
              <a:rPr lang="de-DE" sz="2000" dirty="0" err="1"/>
              <a:t>value</a:t>
            </a:r>
            <a:r>
              <a:rPr lang="de-DE" sz="2000" dirty="0"/>
              <a:t> </a:t>
            </a:r>
            <a:r>
              <a:rPr lang="de-DE" sz="2000" dirty="0" err="1"/>
              <a:t>as</a:t>
            </a:r>
            <a:r>
              <a:rPr lang="de-DE" sz="2000" dirty="0"/>
              <a:t> </a:t>
            </a:r>
            <a:r>
              <a:rPr lang="de-DE" sz="2000" dirty="0" err="1"/>
              <a:t>padding</a:t>
            </a:r>
            <a:r>
              <a:rPr lang="de-DE" sz="2000" dirty="0"/>
              <a:t> </a:t>
            </a:r>
            <a:r>
              <a:rPr lang="de-DE" sz="2000" dirty="0" err="1"/>
              <a:t>value</a:t>
            </a:r>
            <a:r>
              <a:rPr lang="de-DE" sz="2000" dirty="0"/>
              <a:t> </a:t>
            </a:r>
            <a:endParaRPr lang="en-US" sz="2000" dirty="0"/>
          </a:p>
        </p:txBody>
      </p:sp>
      <p:sp>
        <p:nvSpPr>
          <p:cNvPr id="24" name="Textfeld 23">
            <a:extLst>
              <a:ext uri="{FF2B5EF4-FFF2-40B4-BE49-F238E27FC236}">
                <a16:creationId xmlns:a16="http://schemas.microsoft.com/office/drawing/2014/main" id="{20849E0F-20FC-ED70-32D1-7E1C9AF713B9}"/>
              </a:ext>
            </a:extLst>
          </p:cNvPr>
          <p:cNvSpPr txBox="1"/>
          <p:nvPr/>
        </p:nvSpPr>
        <p:spPr>
          <a:xfrm>
            <a:off x="4724402" y="3126681"/>
            <a:ext cx="3276600" cy="400110"/>
          </a:xfrm>
          <a:prstGeom prst="rect">
            <a:avLst/>
          </a:prstGeom>
          <a:noFill/>
        </p:spPr>
        <p:txBody>
          <a:bodyPr wrap="square" rtlCol="0">
            <a:spAutoFit/>
          </a:bodyPr>
          <a:lstStyle/>
          <a:p>
            <a:r>
              <a:rPr lang="de-DE" sz="2000" dirty="0"/>
              <a:t>min </a:t>
            </a:r>
            <a:r>
              <a:rPr lang="de-DE" sz="2000" dirty="0" err="1"/>
              <a:t>max</a:t>
            </a:r>
            <a:r>
              <a:rPr lang="de-DE" sz="2000" dirty="0"/>
              <a:t> </a:t>
            </a:r>
            <a:r>
              <a:rPr lang="de-DE" sz="2000" dirty="0" err="1"/>
              <a:t>normalization</a:t>
            </a:r>
            <a:endParaRPr lang="en-US" sz="2000" dirty="0"/>
          </a:p>
        </p:txBody>
      </p:sp>
      <p:sp>
        <p:nvSpPr>
          <p:cNvPr id="26" name="Pfeil: nach unten 25">
            <a:extLst>
              <a:ext uri="{FF2B5EF4-FFF2-40B4-BE49-F238E27FC236}">
                <a16:creationId xmlns:a16="http://schemas.microsoft.com/office/drawing/2014/main" id="{4F3C6372-E04A-F853-BAFD-F3380E097B11}"/>
              </a:ext>
            </a:extLst>
          </p:cNvPr>
          <p:cNvSpPr/>
          <p:nvPr/>
        </p:nvSpPr>
        <p:spPr>
          <a:xfrm>
            <a:off x="2770745" y="2755206"/>
            <a:ext cx="352400" cy="10532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feil: nach unten 26">
            <a:extLst>
              <a:ext uri="{FF2B5EF4-FFF2-40B4-BE49-F238E27FC236}">
                <a16:creationId xmlns:a16="http://schemas.microsoft.com/office/drawing/2014/main" id="{056ACBA9-FF0D-95A6-CD34-36E01DFC6410}"/>
              </a:ext>
            </a:extLst>
          </p:cNvPr>
          <p:cNvSpPr/>
          <p:nvPr/>
        </p:nvSpPr>
        <p:spPr>
          <a:xfrm>
            <a:off x="9348787" y="2686578"/>
            <a:ext cx="352400" cy="10532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6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9A5BC-85A9-39CA-06D4-707A822CB860}"/>
              </a:ext>
            </a:extLst>
          </p:cNvPr>
          <p:cNvSpPr>
            <a:spLocks noGrp="1"/>
          </p:cNvSpPr>
          <p:nvPr>
            <p:ph type="title"/>
          </p:nvPr>
        </p:nvSpPr>
        <p:spPr/>
        <p:txBody>
          <a:bodyPr/>
          <a:lstStyle/>
          <a:p>
            <a:r>
              <a:rPr lang="de-DE" dirty="0"/>
              <a:t>Implementation</a:t>
            </a:r>
          </a:p>
        </p:txBody>
      </p:sp>
      <p:sp>
        <p:nvSpPr>
          <p:cNvPr id="3" name="Textplatzhalter 2">
            <a:extLst>
              <a:ext uri="{FF2B5EF4-FFF2-40B4-BE49-F238E27FC236}">
                <a16:creationId xmlns:a16="http://schemas.microsoft.com/office/drawing/2014/main" id="{28EDC2A5-E89D-D1D3-8FB9-58AA8C15B546}"/>
              </a:ext>
            </a:extLst>
          </p:cNvPr>
          <p:cNvSpPr>
            <a:spLocks noGrp="1"/>
          </p:cNvSpPr>
          <p:nvPr>
            <p:ph type="body" sz="quarter" idx="13"/>
          </p:nvPr>
        </p:nvSpPr>
        <p:spPr>
          <a:xfrm>
            <a:off x="383117" y="1480380"/>
            <a:ext cx="11423999" cy="4469570"/>
          </a:xfrm>
        </p:spPr>
        <p:txBody>
          <a:bodyPr/>
          <a:lstStyle/>
          <a:p>
            <a:r>
              <a:rPr lang="de-DE" dirty="0"/>
              <a:t>Hardware: NVIDIA H100 / Quadro RTX 6000</a:t>
            </a:r>
          </a:p>
          <a:p>
            <a:r>
              <a:rPr lang="de-DE" dirty="0"/>
              <a:t>Software: Python (</a:t>
            </a:r>
            <a:r>
              <a:rPr lang="de-DE" dirty="0" err="1"/>
              <a:t>Pytorch</a:t>
            </a:r>
            <a:r>
              <a:rPr lang="de-DE" dirty="0"/>
              <a:t>)</a:t>
            </a:r>
          </a:p>
        </p:txBody>
      </p:sp>
      <p:sp>
        <p:nvSpPr>
          <p:cNvPr id="4" name="Foliennummernplatzhalter 3">
            <a:extLst>
              <a:ext uri="{FF2B5EF4-FFF2-40B4-BE49-F238E27FC236}">
                <a16:creationId xmlns:a16="http://schemas.microsoft.com/office/drawing/2014/main" id="{8218C9FF-CBA1-5E19-05AC-67CC95C8B923}"/>
              </a:ext>
            </a:extLst>
          </p:cNvPr>
          <p:cNvSpPr>
            <a:spLocks noGrp="1"/>
          </p:cNvSpPr>
          <p:nvPr>
            <p:ph type="sldNum" sz="quarter" idx="4"/>
          </p:nvPr>
        </p:nvSpPr>
        <p:spPr/>
        <p:txBody>
          <a:bodyPr/>
          <a:lstStyle/>
          <a:p>
            <a:fld id="{016ACDC5-9792-4EE2-846B-33470306C646}" type="slidenum">
              <a:rPr lang="en-US" smtClean="0"/>
              <a:pPr/>
              <a:t>17</a:t>
            </a:fld>
            <a:endParaRPr lang="en-US" dirty="0"/>
          </a:p>
        </p:txBody>
      </p:sp>
      <p:sp>
        <p:nvSpPr>
          <p:cNvPr id="5" name="Textplatzhalter 4">
            <a:extLst>
              <a:ext uri="{FF2B5EF4-FFF2-40B4-BE49-F238E27FC236}">
                <a16:creationId xmlns:a16="http://schemas.microsoft.com/office/drawing/2014/main" id="{CC3D6106-FD3B-69D9-A26E-5EC02BA11556}"/>
              </a:ext>
            </a:extLst>
          </p:cNvPr>
          <p:cNvSpPr>
            <a:spLocks noGrp="1"/>
          </p:cNvSpPr>
          <p:nvPr>
            <p:ph type="body" sz="quarter" idx="11"/>
          </p:nvPr>
        </p:nvSpPr>
        <p:spPr/>
        <p:txBody>
          <a:bodyPr/>
          <a:lstStyle/>
          <a:p>
            <a:r>
              <a:rPr lang="de-DE" dirty="0"/>
              <a:t>Training</a:t>
            </a:r>
          </a:p>
        </p:txBody>
      </p:sp>
      <p:pic>
        <p:nvPicPr>
          <p:cNvPr id="8" name="Grafik 7">
            <a:extLst>
              <a:ext uri="{FF2B5EF4-FFF2-40B4-BE49-F238E27FC236}">
                <a16:creationId xmlns:a16="http://schemas.microsoft.com/office/drawing/2014/main" id="{0EDED61D-848A-C36F-8F16-0C9A514142FD}"/>
              </a:ext>
            </a:extLst>
          </p:cNvPr>
          <p:cNvPicPr>
            <a:picLocks noChangeAspect="1"/>
          </p:cNvPicPr>
          <p:nvPr/>
        </p:nvPicPr>
        <p:blipFill>
          <a:blip r:embed="rId3"/>
          <a:stretch>
            <a:fillRect/>
          </a:stretch>
        </p:blipFill>
        <p:spPr>
          <a:xfrm>
            <a:off x="339057" y="2443337"/>
            <a:ext cx="5459796" cy="3262313"/>
          </a:xfrm>
          <a:prstGeom prst="rect">
            <a:avLst/>
          </a:prstGeom>
        </p:spPr>
      </p:pic>
      <p:pic>
        <p:nvPicPr>
          <p:cNvPr id="11" name="Grafik 10">
            <a:extLst>
              <a:ext uri="{FF2B5EF4-FFF2-40B4-BE49-F238E27FC236}">
                <a16:creationId xmlns:a16="http://schemas.microsoft.com/office/drawing/2014/main" id="{BFEB8419-50B7-BEC2-5669-8A85225C862F}"/>
              </a:ext>
            </a:extLst>
          </p:cNvPr>
          <p:cNvPicPr>
            <a:picLocks noChangeAspect="1"/>
          </p:cNvPicPr>
          <p:nvPr/>
        </p:nvPicPr>
        <p:blipFill>
          <a:blip r:embed="rId4"/>
          <a:stretch>
            <a:fillRect/>
          </a:stretch>
        </p:blipFill>
        <p:spPr>
          <a:xfrm>
            <a:off x="5899728" y="1745938"/>
            <a:ext cx="6164862" cy="3959712"/>
          </a:xfrm>
          <a:prstGeom prst="rect">
            <a:avLst/>
          </a:prstGeom>
        </p:spPr>
      </p:pic>
    </p:spTree>
    <p:extLst>
      <p:ext uri="{BB962C8B-B14F-4D97-AF65-F5344CB8AC3E}">
        <p14:creationId xmlns:p14="http://schemas.microsoft.com/office/powerpoint/2010/main" val="742161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45D7D-E86B-CFE6-60B1-AFC2698D0D8B}"/>
              </a:ext>
            </a:extLst>
          </p:cNvPr>
          <p:cNvSpPr>
            <a:spLocks noGrp="1"/>
          </p:cNvSpPr>
          <p:nvPr>
            <p:ph type="title"/>
          </p:nvPr>
        </p:nvSpPr>
        <p:spPr/>
        <p:txBody>
          <a:bodyPr/>
          <a:lstStyle/>
          <a:p>
            <a:r>
              <a:rPr lang="de-DE" dirty="0"/>
              <a:t>Implementation - Training Process – </a:t>
            </a:r>
            <a:r>
              <a:rPr lang="de-DE" dirty="0" err="1"/>
              <a:t>TimeGAN</a:t>
            </a:r>
            <a:endParaRPr lang="de-DE" dirty="0"/>
          </a:p>
        </p:txBody>
      </p:sp>
      <p:sp>
        <p:nvSpPr>
          <p:cNvPr id="4" name="Foliennummernplatzhalter 3">
            <a:extLst>
              <a:ext uri="{FF2B5EF4-FFF2-40B4-BE49-F238E27FC236}">
                <a16:creationId xmlns:a16="http://schemas.microsoft.com/office/drawing/2014/main" id="{33ACAC49-B3DA-5B76-39F5-351A82C579B3}"/>
              </a:ext>
            </a:extLst>
          </p:cNvPr>
          <p:cNvSpPr>
            <a:spLocks noGrp="1"/>
          </p:cNvSpPr>
          <p:nvPr>
            <p:ph type="sldNum" sz="quarter" idx="4"/>
          </p:nvPr>
        </p:nvSpPr>
        <p:spPr/>
        <p:txBody>
          <a:bodyPr/>
          <a:lstStyle/>
          <a:p>
            <a:fld id="{016ACDC5-9792-4EE2-846B-33470306C646}" type="slidenum">
              <a:rPr lang="en-US" smtClean="0"/>
              <a:pPr/>
              <a:t>18</a:t>
            </a:fld>
            <a:endParaRPr lang="en-US" dirty="0"/>
          </a:p>
        </p:txBody>
      </p:sp>
      <p:sp>
        <p:nvSpPr>
          <p:cNvPr id="5" name="Textplatzhalter 4">
            <a:extLst>
              <a:ext uri="{FF2B5EF4-FFF2-40B4-BE49-F238E27FC236}">
                <a16:creationId xmlns:a16="http://schemas.microsoft.com/office/drawing/2014/main" id="{14972927-B7FF-F273-C871-7C36292EFF68}"/>
              </a:ext>
            </a:extLst>
          </p:cNvPr>
          <p:cNvSpPr>
            <a:spLocks noGrp="1"/>
          </p:cNvSpPr>
          <p:nvPr>
            <p:ph type="body" sz="quarter" idx="11"/>
          </p:nvPr>
        </p:nvSpPr>
        <p:spPr/>
        <p:txBody>
          <a:bodyPr/>
          <a:lstStyle/>
          <a:p>
            <a:endParaRPr lang="de-DE" dirty="0"/>
          </a:p>
        </p:txBody>
      </p:sp>
      <p:sp>
        <p:nvSpPr>
          <p:cNvPr id="9" name="Textfeld 8">
            <a:extLst>
              <a:ext uri="{FF2B5EF4-FFF2-40B4-BE49-F238E27FC236}">
                <a16:creationId xmlns:a16="http://schemas.microsoft.com/office/drawing/2014/main" id="{BE989B59-8021-C84D-ECDC-2B6EBB6AEDBD}"/>
              </a:ext>
            </a:extLst>
          </p:cNvPr>
          <p:cNvSpPr txBox="1"/>
          <p:nvPr/>
        </p:nvSpPr>
        <p:spPr>
          <a:xfrm>
            <a:off x="793453" y="1615917"/>
            <a:ext cx="2006897" cy="707886"/>
          </a:xfrm>
          <a:prstGeom prst="rect">
            <a:avLst/>
          </a:prstGeom>
          <a:noFill/>
        </p:spPr>
        <p:txBody>
          <a:bodyPr wrap="square" rtlCol="0">
            <a:spAutoFit/>
          </a:bodyPr>
          <a:lstStyle/>
          <a:p>
            <a:r>
              <a:rPr lang="de-DE" sz="2000" dirty="0"/>
              <a:t>Embedding Loss</a:t>
            </a:r>
          </a:p>
        </p:txBody>
      </p:sp>
      <p:sp>
        <p:nvSpPr>
          <p:cNvPr id="10" name="Textfeld 9">
            <a:extLst>
              <a:ext uri="{FF2B5EF4-FFF2-40B4-BE49-F238E27FC236}">
                <a16:creationId xmlns:a16="http://schemas.microsoft.com/office/drawing/2014/main" id="{2D844D95-E95B-0A7D-B5FF-1818074DB9AE}"/>
              </a:ext>
            </a:extLst>
          </p:cNvPr>
          <p:cNvSpPr txBox="1"/>
          <p:nvPr/>
        </p:nvSpPr>
        <p:spPr>
          <a:xfrm>
            <a:off x="793453" y="4309071"/>
            <a:ext cx="2006897" cy="707886"/>
          </a:xfrm>
          <a:prstGeom prst="rect">
            <a:avLst/>
          </a:prstGeom>
          <a:noFill/>
        </p:spPr>
        <p:txBody>
          <a:bodyPr wrap="square" rtlCol="0">
            <a:spAutoFit/>
          </a:bodyPr>
          <a:lstStyle/>
          <a:p>
            <a:r>
              <a:rPr lang="de-DE" sz="2000" dirty="0"/>
              <a:t>Supervised Loss</a:t>
            </a:r>
          </a:p>
        </p:txBody>
      </p:sp>
      <p:pic>
        <p:nvPicPr>
          <p:cNvPr id="18" name="Grafik 17">
            <a:extLst>
              <a:ext uri="{FF2B5EF4-FFF2-40B4-BE49-F238E27FC236}">
                <a16:creationId xmlns:a16="http://schemas.microsoft.com/office/drawing/2014/main" id="{BF12B93F-A599-587C-83EA-2698952DA931}"/>
              </a:ext>
            </a:extLst>
          </p:cNvPr>
          <p:cNvPicPr>
            <a:picLocks noChangeAspect="1"/>
          </p:cNvPicPr>
          <p:nvPr/>
        </p:nvPicPr>
        <p:blipFill>
          <a:blip r:embed="rId3"/>
          <a:stretch>
            <a:fillRect/>
          </a:stretch>
        </p:blipFill>
        <p:spPr>
          <a:xfrm>
            <a:off x="3657302" y="843689"/>
            <a:ext cx="6855533" cy="2500543"/>
          </a:xfrm>
          <a:prstGeom prst="rect">
            <a:avLst/>
          </a:prstGeom>
        </p:spPr>
      </p:pic>
      <p:pic>
        <p:nvPicPr>
          <p:cNvPr id="20" name="Grafik 19">
            <a:extLst>
              <a:ext uri="{FF2B5EF4-FFF2-40B4-BE49-F238E27FC236}">
                <a16:creationId xmlns:a16="http://schemas.microsoft.com/office/drawing/2014/main" id="{266B4F8B-9988-5ABC-50DD-92D0611B5B34}"/>
              </a:ext>
            </a:extLst>
          </p:cNvPr>
          <p:cNvPicPr>
            <a:picLocks noChangeAspect="1"/>
          </p:cNvPicPr>
          <p:nvPr/>
        </p:nvPicPr>
        <p:blipFill>
          <a:blip r:embed="rId4"/>
          <a:stretch>
            <a:fillRect/>
          </a:stretch>
        </p:blipFill>
        <p:spPr>
          <a:xfrm>
            <a:off x="3657301" y="3300659"/>
            <a:ext cx="6855533" cy="2649291"/>
          </a:xfrm>
          <a:prstGeom prst="rect">
            <a:avLst/>
          </a:prstGeom>
        </p:spPr>
      </p:pic>
    </p:spTree>
    <p:extLst>
      <p:ext uri="{BB962C8B-B14F-4D97-AF65-F5344CB8AC3E}">
        <p14:creationId xmlns:p14="http://schemas.microsoft.com/office/powerpoint/2010/main" val="3405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45D7D-E86B-CFE6-60B1-AFC2698D0D8B}"/>
              </a:ext>
            </a:extLst>
          </p:cNvPr>
          <p:cNvSpPr>
            <a:spLocks noGrp="1"/>
          </p:cNvSpPr>
          <p:nvPr>
            <p:ph type="title"/>
          </p:nvPr>
        </p:nvSpPr>
        <p:spPr/>
        <p:txBody>
          <a:bodyPr/>
          <a:lstStyle/>
          <a:p>
            <a:r>
              <a:rPr lang="de-DE" dirty="0"/>
              <a:t>Implementation - Training process – </a:t>
            </a:r>
            <a:r>
              <a:rPr lang="de-DE" dirty="0" err="1"/>
              <a:t>TimeGAN</a:t>
            </a:r>
            <a:endParaRPr lang="de-DE" dirty="0"/>
          </a:p>
        </p:txBody>
      </p:sp>
      <p:sp>
        <p:nvSpPr>
          <p:cNvPr id="4" name="Foliennummernplatzhalter 3">
            <a:extLst>
              <a:ext uri="{FF2B5EF4-FFF2-40B4-BE49-F238E27FC236}">
                <a16:creationId xmlns:a16="http://schemas.microsoft.com/office/drawing/2014/main" id="{33ACAC49-B3DA-5B76-39F5-351A82C579B3}"/>
              </a:ext>
            </a:extLst>
          </p:cNvPr>
          <p:cNvSpPr>
            <a:spLocks noGrp="1"/>
          </p:cNvSpPr>
          <p:nvPr>
            <p:ph type="sldNum" sz="quarter" idx="4"/>
          </p:nvPr>
        </p:nvSpPr>
        <p:spPr/>
        <p:txBody>
          <a:bodyPr/>
          <a:lstStyle/>
          <a:p>
            <a:fld id="{016ACDC5-9792-4EE2-846B-33470306C646}" type="slidenum">
              <a:rPr lang="en-US" smtClean="0"/>
              <a:pPr/>
              <a:t>19</a:t>
            </a:fld>
            <a:endParaRPr lang="en-US" dirty="0"/>
          </a:p>
        </p:txBody>
      </p:sp>
      <p:sp>
        <p:nvSpPr>
          <p:cNvPr id="10" name="Textplatzhalter 9">
            <a:extLst>
              <a:ext uri="{FF2B5EF4-FFF2-40B4-BE49-F238E27FC236}">
                <a16:creationId xmlns:a16="http://schemas.microsoft.com/office/drawing/2014/main" id="{B7A60629-3ED5-8C0A-C593-CEE743097BA0}"/>
              </a:ext>
            </a:extLst>
          </p:cNvPr>
          <p:cNvSpPr>
            <a:spLocks noGrp="1"/>
          </p:cNvSpPr>
          <p:nvPr>
            <p:ph type="body" sz="quarter" idx="11"/>
          </p:nvPr>
        </p:nvSpPr>
        <p:spPr/>
        <p:txBody>
          <a:bodyPr/>
          <a:lstStyle/>
          <a:p>
            <a:endParaRPr lang="de-DE"/>
          </a:p>
        </p:txBody>
      </p:sp>
      <p:sp>
        <p:nvSpPr>
          <p:cNvPr id="11" name="Textfeld 10">
            <a:extLst>
              <a:ext uri="{FF2B5EF4-FFF2-40B4-BE49-F238E27FC236}">
                <a16:creationId xmlns:a16="http://schemas.microsoft.com/office/drawing/2014/main" id="{11C0DE07-9918-28F9-EBE5-BB53C5A1FBCB}"/>
              </a:ext>
            </a:extLst>
          </p:cNvPr>
          <p:cNvSpPr txBox="1"/>
          <p:nvPr/>
        </p:nvSpPr>
        <p:spPr>
          <a:xfrm>
            <a:off x="716722" y="1966754"/>
            <a:ext cx="1816928" cy="707886"/>
          </a:xfrm>
          <a:prstGeom prst="rect">
            <a:avLst/>
          </a:prstGeom>
          <a:noFill/>
        </p:spPr>
        <p:txBody>
          <a:bodyPr wrap="square" rtlCol="0">
            <a:spAutoFit/>
          </a:bodyPr>
          <a:lstStyle/>
          <a:p>
            <a:r>
              <a:rPr lang="de-DE" sz="2000" dirty="0"/>
              <a:t>Discriminator Loss</a:t>
            </a:r>
          </a:p>
        </p:txBody>
      </p:sp>
      <p:sp>
        <p:nvSpPr>
          <p:cNvPr id="12" name="Textfeld 11">
            <a:extLst>
              <a:ext uri="{FF2B5EF4-FFF2-40B4-BE49-F238E27FC236}">
                <a16:creationId xmlns:a16="http://schemas.microsoft.com/office/drawing/2014/main" id="{8138AE3F-4B53-A570-BCD7-BEA767A6EF6B}"/>
              </a:ext>
            </a:extLst>
          </p:cNvPr>
          <p:cNvSpPr txBox="1"/>
          <p:nvPr/>
        </p:nvSpPr>
        <p:spPr>
          <a:xfrm>
            <a:off x="712990" y="4361899"/>
            <a:ext cx="1668260" cy="707886"/>
          </a:xfrm>
          <a:prstGeom prst="rect">
            <a:avLst/>
          </a:prstGeom>
          <a:noFill/>
        </p:spPr>
        <p:txBody>
          <a:bodyPr wrap="square" rtlCol="0">
            <a:spAutoFit/>
          </a:bodyPr>
          <a:lstStyle/>
          <a:p>
            <a:r>
              <a:rPr lang="de-DE" sz="2000" dirty="0"/>
              <a:t>Generator Loss</a:t>
            </a:r>
          </a:p>
        </p:txBody>
      </p:sp>
      <p:pic>
        <p:nvPicPr>
          <p:cNvPr id="14" name="Grafik 13">
            <a:extLst>
              <a:ext uri="{FF2B5EF4-FFF2-40B4-BE49-F238E27FC236}">
                <a16:creationId xmlns:a16="http://schemas.microsoft.com/office/drawing/2014/main" id="{E663E033-DEC5-9A98-8514-4483D517EFEF}"/>
              </a:ext>
            </a:extLst>
          </p:cNvPr>
          <p:cNvPicPr>
            <a:picLocks noChangeAspect="1"/>
          </p:cNvPicPr>
          <p:nvPr/>
        </p:nvPicPr>
        <p:blipFill>
          <a:blip r:embed="rId3"/>
          <a:stretch>
            <a:fillRect/>
          </a:stretch>
        </p:blipFill>
        <p:spPr>
          <a:xfrm>
            <a:off x="3628103" y="3451439"/>
            <a:ext cx="6941574" cy="2624923"/>
          </a:xfrm>
          <a:prstGeom prst="rect">
            <a:avLst/>
          </a:prstGeom>
        </p:spPr>
      </p:pic>
      <p:pic>
        <p:nvPicPr>
          <p:cNvPr id="16" name="Grafik 15">
            <a:extLst>
              <a:ext uri="{FF2B5EF4-FFF2-40B4-BE49-F238E27FC236}">
                <a16:creationId xmlns:a16="http://schemas.microsoft.com/office/drawing/2014/main" id="{9C895B99-B3D5-AF78-B878-39739F6897AE}"/>
              </a:ext>
            </a:extLst>
          </p:cNvPr>
          <p:cNvPicPr>
            <a:picLocks noChangeAspect="1"/>
          </p:cNvPicPr>
          <p:nvPr/>
        </p:nvPicPr>
        <p:blipFill>
          <a:blip r:embed="rId4"/>
          <a:stretch>
            <a:fillRect/>
          </a:stretch>
        </p:blipFill>
        <p:spPr>
          <a:xfrm>
            <a:off x="3628103" y="862752"/>
            <a:ext cx="6872748" cy="2543809"/>
          </a:xfrm>
          <a:prstGeom prst="rect">
            <a:avLst/>
          </a:prstGeom>
        </p:spPr>
      </p:pic>
    </p:spTree>
    <p:extLst>
      <p:ext uri="{BB962C8B-B14F-4D97-AF65-F5344CB8AC3E}">
        <p14:creationId xmlns:p14="http://schemas.microsoft.com/office/powerpoint/2010/main" val="244011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itel 4"/>
          <p:cNvSpPr>
            <a:spLocks noGrp="1"/>
          </p:cNvSpPr>
          <p:nvPr>
            <p:ph type="title"/>
          </p:nvPr>
        </p:nvSpPr>
        <p:spPr bwMode="auto">
          <a:xfrm>
            <a:off x="377827" y="0"/>
            <a:ext cx="11424000" cy="753035"/>
          </a:xfrm>
        </p:spPr>
        <p:txBody>
          <a:bodyPr/>
          <a:lstStyle/>
          <a:p>
            <a:pPr>
              <a:defRPr/>
            </a:pPr>
            <a:r>
              <a:rPr lang="en-US" dirty="0"/>
              <a:t>Overview</a:t>
            </a:r>
            <a:endParaRPr dirty="0"/>
          </a:p>
        </p:txBody>
      </p:sp>
      <p:sp>
        <p:nvSpPr>
          <p:cNvPr id="4" name="Foliennummernplatzhalter 3"/>
          <p:cNvSpPr>
            <a:spLocks noGrp="1"/>
          </p:cNvSpPr>
          <p:nvPr>
            <p:ph type="sldNum" sz="quarter" idx="4"/>
          </p:nvPr>
        </p:nvSpPr>
        <p:spPr bwMode="auto"/>
        <p:txBody>
          <a:bodyPr/>
          <a:lstStyle/>
          <a:p>
            <a:pPr>
              <a:defRPr/>
            </a:pPr>
            <a:fld id="{016ACDC5-9792-4EE2-846B-33470306C646}" type="slidenum">
              <a:rPr lang="en-US"/>
              <a:t>2</a:t>
            </a:fld>
            <a:endParaRPr lang="en-US"/>
          </a:p>
        </p:txBody>
      </p:sp>
      <p:pic>
        <p:nvPicPr>
          <p:cNvPr id="26" name="Picture 1"/>
          <p:cNvPicPr>
            <a:picLocks noChangeAspect="1" noChangeArrowheads="1"/>
          </p:cNvPicPr>
          <p:nvPr/>
        </p:nvPicPr>
        <p:blipFill>
          <a:blip r:embed="rId3"/>
          <a:stretch/>
        </p:blipFill>
        <p:spPr bwMode="auto">
          <a:xfrm>
            <a:off x="928213" y="1012646"/>
            <a:ext cx="2354854" cy="2088871"/>
          </a:xfrm>
          <a:prstGeom prst="rect">
            <a:avLst/>
          </a:prstGeom>
          <a:noFill/>
          <a:ln w="12700">
            <a:solidFill>
              <a:schemeClr val="tx1"/>
            </a:solidFill>
          </a:ln>
        </p:spPr>
      </p:pic>
      <p:pic>
        <p:nvPicPr>
          <p:cNvPr id="2" name="Picture 2">
            <a:extLst>
              <a:ext uri="{FF2B5EF4-FFF2-40B4-BE49-F238E27FC236}">
                <a16:creationId xmlns:a16="http://schemas.microsoft.com/office/drawing/2014/main" id="{9AEEB0D8-B09D-D86A-EB20-1DAE58438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1415" y="1556579"/>
            <a:ext cx="3256867" cy="1621946"/>
          </a:xfrm>
          <a:prstGeom prst="rect">
            <a:avLst/>
          </a:prstGeom>
          <a:noFill/>
          <a:extLst>
            <a:ext uri="{909E8E84-426E-40DD-AFC4-6F175D3DCCD1}">
              <a14:hiddenFill xmlns:a14="http://schemas.microsoft.com/office/drawing/2010/main">
                <a:solidFill>
                  <a:srgbClr val="FFFFFF"/>
                </a:solidFill>
              </a14:hiddenFill>
            </a:ext>
          </a:extLst>
        </p:spPr>
      </p:pic>
      <p:sp>
        <p:nvSpPr>
          <p:cNvPr id="3" name="Pfeil: nach rechts 2">
            <a:extLst>
              <a:ext uri="{FF2B5EF4-FFF2-40B4-BE49-F238E27FC236}">
                <a16:creationId xmlns:a16="http://schemas.microsoft.com/office/drawing/2014/main" id="{FB5F077A-33BE-E2D7-16F0-FCFD70756286}"/>
              </a:ext>
            </a:extLst>
          </p:cNvPr>
          <p:cNvSpPr/>
          <p:nvPr/>
        </p:nvSpPr>
        <p:spPr>
          <a:xfrm>
            <a:off x="3324336" y="1426753"/>
            <a:ext cx="4797335" cy="3147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1403C6EC-21BF-F46F-6F3D-04C8D97723C9}"/>
              </a:ext>
            </a:extLst>
          </p:cNvPr>
          <p:cNvSpPr txBox="1"/>
          <p:nvPr/>
        </p:nvSpPr>
        <p:spPr>
          <a:xfrm>
            <a:off x="4644667" y="1067497"/>
            <a:ext cx="2084225" cy="369332"/>
          </a:xfrm>
          <a:prstGeom prst="rect">
            <a:avLst/>
          </a:prstGeom>
          <a:noFill/>
        </p:spPr>
        <p:txBody>
          <a:bodyPr wrap="none" rtlCol="0">
            <a:spAutoFit/>
          </a:bodyPr>
          <a:lstStyle/>
          <a:p>
            <a:r>
              <a:rPr lang="de-DE" altLang="zh-CN" dirty="0">
                <a:latin typeface="+mj-lt"/>
              </a:rPr>
              <a:t>AI-based </a:t>
            </a:r>
            <a:r>
              <a:rPr lang="de-DE" altLang="zh-CN" dirty="0" err="1">
                <a:latin typeface="+mj-lt"/>
              </a:rPr>
              <a:t>generation</a:t>
            </a:r>
            <a:endParaRPr lang="de-DE" dirty="0">
              <a:latin typeface="+mj-lt"/>
            </a:endParaRPr>
          </a:p>
        </p:txBody>
      </p:sp>
      <p:pic>
        <p:nvPicPr>
          <p:cNvPr id="1026" name="Picture 2" descr="Motion planning-aware collision avoidance. For a right-turning vehicle (yellow): (a) Their likelihood of collisions varies depending on the motion planning and location of the red vehicle. (b) It pays more attention to the agents in front and on the right. In its perception region, darker colors indicate a greater influence.">
            <a:extLst>
              <a:ext uri="{FF2B5EF4-FFF2-40B4-BE49-F238E27FC236}">
                <a16:creationId xmlns:a16="http://schemas.microsoft.com/office/drawing/2014/main" id="{126155E4-C673-1CE9-02DD-E0495B4A2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940" y="3740691"/>
            <a:ext cx="2763693" cy="2237275"/>
          </a:xfrm>
          <a:prstGeom prst="rect">
            <a:avLst/>
          </a:prstGeom>
          <a:noFill/>
          <a:extLst>
            <a:ext uri="{909E8E84-426E-40DD-AFC4-6F175D3DCCD1}">
              <a14:hiddenFill xmlns:a14="http://schemas.microsoft.com/office/drawing/2010/main">
                <a:solidFill>
                  <a:srgbClr val="FFFFFF"/>
                </a:solidFill>
              </a14:hiddenFill>
            </a:ext>
          </a:extLst>
        </p:spPr>
      </p:pic>
      <p:sp>
        <p:nvSpPr>
          <p:cNvPr id="39" name="Textfeld 38">
            <a:extLst>
              <a:ext uri="{FF2B5EF4-FFF2-40B4-BE49-F238E27FC236}">
                <a16:creationId xmlns:a16="http://schemas.microsoft.com/office/drawing/2014/main" id="{488DE7CD-F262-40C8-1870-4FC4A0A6AC75}"/>
              </a:ext>
            </a:extLst>
          </p:cNvPr>
          <p:cNvSpPr txBox="1"/>
          <p:nvPr/>
        </p:nvSpPr>
        <p:spPr>
          <a:xfrm>
            <a:off x="10169042" y="3373140"/>
            <a:ext cx="2105637" cy="369332"/>
          </a:xfrm>
          <a:prstGeom prst="rect">
            <a:avLst/>
          </a:prstGeom>
          <a:noFill/>
        </p:spPr>
        <p:txBody>
          <a:bodyPr wrap="square" rtlCol="0">
            <a:spAutoFit/>
          </a:bodyPr>
          <a:lstStyle/>
          <a:p>
            <a:r>
              <a:rPr lang="de-DE" dirty="0">
                <a:latin typeface="+mj-lt"/>
              </a:rPr>
              <a:t>Evaluation</a:t>
            </a:r>
          </a:p>
        </p:txBody>
      </p:sp>
      <p:pic>
        <p:nvPicPr>
          <p:cNvPr id="41" name="Grafik 40">
            <a:extLst>
              <a:ext uri="{FF2B5EF4-FFF2-40B4-BE49-F238E27FC236}">
                <a16:creationId xmlns:a16="http://schemas.microsoft.com/office/drawing/2014/main" id="{129676F8-EF24-1E9A-1162-2825DFCF79C2}"/>
              </a:ext>
            </a:extLst>
          </p:cNvPr>
          <p:cNvPicPr>
            <a:picLocks noChangeAspect="1"/>
          </p:cNvPicPr>
          <p:nvPr/>
        </p:nvPicPr>
        <p:blipFill>
          <a:blip r:embed="rId6"/>
          <a:stretch>
            <a:fillRect/>
          </a:stretch>
        </p:blipFill>
        <p:spPr>
          <a:xfrm>
            <a:off x="8162940" y="880033"/>
            <a:ext cx="2647278" cy="2354095"/>
          </a:xfrm>
          <a:prstGeom prst="rect">
            <a:avLst/>
          </a:prstGeom>
        </p:spPr>
      </p:pic>
      <p:sp>
        <p:nvSpPr>
          <p:cNvPr id="6" name="Pfeil: 180-Grad 5">
            <a:extLst>
              <a:ext uri="{FF2B5EF4-FFF2-40B4-BE49-F238E27FC236}">
                <a16:creationId xmlns:a16="http://schemas.microsoft.com/office/drawing/2014/main" id="{A60C4953-730E-3BB5-6F1F-8FCB77BF3947}"/>
              </a:ext>
            </a:extLst>
          </p:cNvPr>
          <p:cNvSpPr/>
          <p:nvPr/>
        </p:nvSpPr>
        <p:spPr>
          <a:xfrm rot="5400000">
            <a:off x="9550659" y="3231925"/>
            <a:ext cx="3117205" cy="515549"/>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Pfeil: nach rechts 7">
            <a:extLst>
              <a:ext uri="{FF2B5EF4-FFF2-40B4-BE49-F238E27FC236}">
                <a16:creationId xmlns:a16="http://schemas.microsoft.com/office/drawing/2014/main" id="{AEF8255C-12A9-5FE3-55A0-6745575CE1E6}"/>
              </a:ext>
            </a:extLst>
          </p:cNvPr>
          <p:cNvSpPr/>
          <p:nvPr/>
        </p:nvSpPr>
        <p:spPr bwMode="auto">
          <a:xfrm rot="10800000">
            <a:off x="3350610" y="4959189"/>
            <a:ext cx="4734835" cy="3147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5CB3ED8B-5FC5-3DB6-2A64-09047B05FE34}"/>
              </a:ext>
            </a:extLst>
          </p:cNvPr>
          <p:cNvSpPr txBox="1"/>
          <p:nvPr/>
        </p:nvSpPr>
        <p:spPr bwMode="auto">
          <a:xfrm>
            <a:off x="4391822" y="5273896"/>
            <a:ext cx="2734210" cy="369332"/>
          </a:xfrm>
          <a:prstGeom prst="rect">
            <a:avLst/>
          </a:prstGeom>
          <a:noFill/>
        </p:spPr>
        <p:txBody>
          <a:bodyPr wrap="none" rtlCol="0">
            <a:spAutoFit/>
          </a:bodyPr>
          <a:lstStyle/>
          <a:p>
            <a:r>
              <a:rPr lang="de-DE" dirty="0" err="1">
                <a:latin typeface="+mj-lt"/>
              </a:rPr>
              <a:t>I</a:t>
            </a:r>
            <a:r>
              <a:rPr lang="de-DE" altLang="zh-CN" dirty="0" err="1">
                <a:latin typeface="+mj-lt"/>
              </a:rPr>
              <a:t>ntegrate</a:t>
            </a:r>
            <a:r>
              <a:rPr lang="de-DE" altLang="zh-CN" dirty="0">
                <a:latin typeface="+mj-lt"/>
              </a:rPr>
              <a:t> into CPM Remote</a:t>
            </a:r>
            <a:endParaRPr lang="de-DE" dirty="0">
              <a:latin typeface="+mj-lt"/>
            </a:endParaRPr>
          </a:p>
        </p:txBody>
      </p:sp>
      <p:pic>
        <p:nvPicPr>
          <p:cNvPr id="10" name="DSC" descr="Graphical user interface&#10;&#10;Description automatically generated">
            <a:extLst>
              <a:ext uri="{FF2B5EF4-FFF2-40B4-BE49-F238E27FC236}">
                <a16:creationId xmlns:a16="http://schemas.microsoft.com/office/drawing/2014/main" id="{4F15D72A-5FDD-67FC-53C3-BF0E4A16F13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43198" y="3429000"/>
            <a:ext cx="2109856" cy="1619302"/>
          </a:xfrm>
          <a:prstGeom prst="rect">
            <a:avLst/>
          </a:prstGeom>
        </p:spPr>
      </p:pic>
      <p:pic>
        <p:nvPicPr>
          <p:cNvPr id="14" name="Grafik 13">
            <a:extLst>
              <a:ext uri="{FF2B5EF4-FFF2-40B4-BE49-F238E27FC236}">
                <a16:creationId xmlns:a16="http://schemas.microsoft.com/office/drawing/2014/main" id="{96826667-BE8D-91F6-0780-34BBCB4346A3}"/>
              </a:ext>
            </a:extLst>
          </p:cNvPr>
          <p:cNvPicPr>
            <a:picLocks noChangeAspect="1"/>
          </p:cNvPicPr>
          <p:nvPr/>
        </p:nvPicPr>
        <p:blipFill>
          <a:blip r:embed="rId8"/>
          <a:stretch>
            <a:fillRect/>
          </a:stretch>
        </p:blipFill>
        <p:spPr>
          <a:xfrm>
            <a:off x="797967" y="3740691"/>
            <a:ext cx="2438788" cy="2018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45D7D-E86B-CFE6-60B1-AFC2698D0D8B}"/>
              </a:ext>
            </a:extLst>
          </p:cNvPr>
          <p:cNvSpPr>
            <a:spLocks noGrp="1"/>
          </p:cNvSpPr>
          <p:nvPr>
            <p:ph type="title"/>
          </p:nvPr>
        </p:nvSpPr>
        <p:spPr/>
        <p:txBody>
          <a:bodyPr/>
          <a:lstStyle/>
          <a:p>
            <a:r>
              <a:rPr lang="de-DE" dirty="0"/>
              <a:t>Implementation - Training process – Diffusion-TS</a:t>
            </a:r>
          </a:p>
        </p:txBody>
      </p:sp>
      <p:sp>
        <p:nvSpPr>
          <p:cNvPr id="4" name="Foliennummernplatzhalter 3">
            <a:extLst>
              <a:ext uri="{FF2B5EF4-FFF2-40B4-BE49-F238E27FC236}">
                <a16:creationId xmlns:a16="http://schemas.microsoft.com/office/drawing/2014/main" id="{33ACAC49-B3DA-5B76-39F5-351A82C579B3}"/>
              </a:ext>
            </a:extLst>
          </p:cNvPr>
          <p:cNvSpPr>
            <a:spLocks noGrp="1"/>
          </p:cNvSpPr>
          <p:nvPr>
            <p:ph type="sldNum" sz="quarter" idx="4"/>
          </p:nvPr>
        </p:nvSpPr>
        <p:spPr/>
        <p:txBody>
          <a:bodyPr/>
          <a:lstStyle/>
          <a:p>
            <a:fld id="{016ACDC5-9792-4EE2-846B-33470306C646}" type="slidenum">
              <a:rPr lang="en-US" smtClean="0"/>
              <a:pPr/>
              <a:t>20</a:t>
            </a:fld>
            <a:endParaRPr lang="en-US" dirty="0"/>
          </a:p>
        </p:txBody>
      </p:sp>
      <p:sp>
        <p:nvSpPr>
          <p:cNvPr id="5" name="Textplatzhalter 4">
            <a:extLst>
              <a:ext uri="{FF2B5EF4-FFF2-40B4-BE49-F238E27FC236}">
                <a16:creationId xmlns:a16="http://schemas.microsoft.com/office/drawing/2014/main" id="{14972927-B7FF-F273-C871-7C36292EFF68}"/>
              </a:ext>
            </a:extLst>
          </p:cNvPr>
          <p:cNvSpPr>
            <a:spLocks noGrp="1"/>
          </p:cNvSpPr>
          <p:nvPr>
            <p:ph type="body" sz="quarter" idx="11"/>
          </p:nvPr>
        </p:nvSpPr>
        <p:spPr/>
        <p:txBody>
          <a:bodyPr/>
          <a:lstStyle/>
          <a:p>
            <a:r>
              <a:rPr lang="de-DE" altLang="zh-CN" dirty="0"/>
              <a:t>Training on</a:t>
            </a:r>
            <a:r>
              <a:rPr lang="de-DE" dirty="0"/>
              <a:t> </a:t>
            </a:r>
            <a:r>
              <a:rPr lang="en-US" dirty="0" err="1"/>
              <a:t>rounD</a:t>
            </a:r>
            <a:r>
              <a:rPr lang="en-US" dirty="0"/>
              <a:t> map 09-23, 500 frames (20s), 5 vehicles, -300 as padding value</a:t>
            </a:r>
            <a:r>
              <a:rPr lang="de-DE" dirty="0"/>
              <a:t> </a:t>
            </a:r>
            <a:r>
              <a:rPr lang="de-DE" dirty="0" err="1"/>
              <a:t>as</a:t>
            </a:r>
            <a:r>
              <a:rPr lang="de-DE" dirty="0"/>
              <a:t> </a:t>
            </a:r>
            <a:r>
              <a:rPr lang="de-DE" dirty="0" err="1"/>
              <a:t>example</a:t>
            </a:r>
            <a:endParaRPr lang="de-DE" dirty="0"/>
          </a:p>
        </p:txBody>
      </p:sp>
      <p:pic>
        <p:nvPicPr>
          <p:cNvPr id="6" name="Grafik 5" descr="Ein Bild, das Text, Reihe, Diagramm, Screenshot enthält.">
            <a:extLst>
              <a:ext uri="{FF2B5EF4-FFF2-40B4-BE49-F238E27FC236}">
                <a16:creationId xmlns:a16="http://schemas.microsoft.com/office/drawing/2014/main" id="{466458A6-EFAA-6352-12A0-DDEE9186B1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20" t="5261" r="6843"/>
          <a:stretch/>
        </p:blipFill>
        <p:spPr>
          <a:xfrm>
            <a:off x="2921063" y="1325366"/>
            <a:ext cx="8742657" cy="4714784"/>
          </a:xfrm>
          <a:prstGeom prst="rect">
            <a:avLst/>
          </a:prstGeom>
        </p:spPr>
      </p:pic>
      <p:sp>
        <p:nvSpPr>
          <p:cNvPr id="7" name="Textfeld 6">
            <a:extLst>
              <a:ext uri="{FF2B5EF4-FFF2-40B4-BE49-F238E27FC236}">
                <a16:creationId xmlns:a16="http://schemas.microsoft.com/office/drawing/2014/main" id="{D46DAD57-DF84-1381-8D19-AFCC4959CEA9}"/>
              </a:ext>
            </a:extLst>
          </p:cNvPr>
          <p:cNvSpPr txBox="1"/>
          <p:nvPr/>
        </p:nvSpPr>
        <p:spPr>
          <a:xfrm>
            <a:off x="65444" y="3067978"/>
            <a:ext cx="3173293" cy="707886"/>
          </a:xfrm>
          <a:prstGeom prst="rect">
            <a:avLst/>
          </a:prstGeom>
          <a:noFill/>
        </p:spPr>
        <p:txBody>
          <a:bodyPr wrap="square">
            <a:spAutoFit/>
          </a:bodyPr>
          <a:lstStyle/>
          <a:p>
            <a:r>
              <a:rPr lang="de-DE" sz="2000" dirty="0"/>
              <a:t>Loss</a:t>
            </a:r>
            <a:r>
              <a:rPr lang="zh-CN" altLang="de-DE" sz="2000" dirty="0"/>
              <a:t>：</a:t>
            </a:r>
            <a:endParaRPr lang="de-DE" sz="2000" dirty="0"/>
          </a:p>
          <a:p>
            <a:r>
              <a:rPr lang="de-DE" sz="2000" dirty="0"/>
              <a:t>Mean Square Error (MSE) </a:t>
            </a:r>
          </a:p>
        </p:txBody>
      </p:sp>
    </p:spTree>
    <p:extLst>
      <p:ext uri="{BB962C8B-B14F-4D97-AF65-F5344CB8AC3E}">
        <p14:creationId xmlns:p14="http://schemas.microsoft.com/office/powerpoint/2010/main" val="288840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83118" y="908048"/>
            <a:ext cx="11423999" cy="5035551"/>
          </a:xfrm>
        </p:spPr>
        <p:txBody>
          <a:bodyPr>
            <a:noAutofit/>
          </a:bodyPr>
          <a:lstStyle/>
          <a:p>
            <a:r>
              <a:rPr lang="en-US" b="0" i="0" u="none" strike="noStrike" baseline="0" dirty="0"/>
              <a:t>AI-based models</a:t>
            </a:r>
            <a:endParaRPr lang="en-US" dirty="0"/>
          </a:p>
          <a:p>
            <a:pPr lvl="1"/>
            <a:r>
              <a:rPr lang="de-DE" dirty="0"/>
              <a:t>Generative Adversarial Network (GAN) / Time-</a:t>
            </a:r>
            <a:r>
              <a:rPr lang="de-DE" dirty="0" err="1"/>
              <a:t>series</a:t>
            </a:r>
            <a:r>
              <a:rPr lang="de-DE" dirty="0"/>
              <a:t> GAN (</a:t>
            </a:r>
            <a:r>
              <a:rPr lang="de-DE" dirty="0" err="1"/>
              <a:t>TimeGAN</a:t>
            </a:r>
            <a:r>
              <a:rPr lang="de-DE" dirty="0"/>
              <a:t>)</a:t>
            </a:r>
          </a:p>
          <a:p>
            <a:pPr lvl="1"/>
            <a:r>
              <a:rPr lang="de-DE" sz="1800" dirty="0" err="1">
                <a:solidFill>
                  <a:srgbClr val="222222"/>
                </a:solidFill>
              </a:rPr>
              <a:t>Denoising</a:t>
            </a:r>
            <a:r>
              <a:rPr lang="de-DE" sz="1800" dirty="0">
                <a:solidFill>
                  <a:srgbClr val="222222"/>
                </a:solidFill>
              </a:rPr>
              <a:t> </a:t>
            </a:r>
            <a:r>
              <a:rPr lang="de-DE" sz="1800" dirty="0" err="1">
                <a:solidFill>
                  <a:srgbClr val="222222"/>
                </a:solidFill>
              </a:rPr>
              <a:t>diffusion</a:t>
            </a:r>
            <a:r>
              <a:rPr lang="de-DE" sz="1800" dirty="0">
                <a:solidFill>
                  <a:srgbClr val="222222"/>
                </a:solidFill>
              </a:rPr>
              <a:t> </a:t>
            </a:r>
            <a:r>
              <a:rPr lang="de-DE" sz="1800" dirty="0" err="1">
                <a:solidFill>
                  <a:srgbClr val="222222"/>
                </a:solidFill>
              </a:rPr>
              <a:t>probabilistic</a:t>
            </a:r>
            <a:r>
              <a:rPr lang="de-DE" sz="1800" dirty="0">
                <a:solidFill>
                  <a:srgbClr val="222222"/>
                </a:solidFill>
              </a:rPr>
              <a:t> </a:t>
            </a:r>
            <a:r>
              <a:rPr lang="de-DE" sz="1800" dirty="0" err="1">
                <a:solidFill>
                  <a:srgbClr val="222222"/>
                </a:solidFill>
              </a:rPr>
              <a:t>models</a:t>
            </a:r>
            <a:r>
              <a:rPr lang="de-DE" sz="1800" dirty="0">
                <a:solidFill>
                  <a:srgbClr val="222222"/>
                </a:solidFill>
              </a:rPr>
              <a:t> </a:t>
            </a:r>
            <a:r>
              <a:rPr lang="de-DE" dirty="0">
                <a:solidFill>
                  <a:srgbClr val="222222"/>
                </a:solidFill>
              </a:rPr>
              <a:t>/</a:t>
            </a:r>
            <a:r>
              <a:rPr lang="de-DE" sz="1800" dirty="0">
                <a:solidFill>
                  <a:srgbClr val="222222"/>
                </a:solidFill>
              </a:rPr>
              <a:t> </a:t>
            </a:r>
            <a:r>
              <a:rPr lang="de-DE" dirty="0"/>
              <a:t>Diffusion Time-Series (Diffusion-TS)</a:t>
            </a:r>
          </a:p>
          <a:p>
            <a:pPr lvl="1"/>
            <a:endParaRPr lang="en-US" dirty="0"/>
          </a:p>
          <a:p>
            <a:r>
              <a:rPr lang="en-US" dirty="0"/>
              <a:t>Implementation</a:t>
            </a:r>
          </a:p>
          <a:p>
            <a:pPr lvl="1"/>
            <a:r>
              <a:rPr lang="en-US" dirty="0"/>
              <a:t>Preprocess the real-world data to time series test cases</a:t>
            </a:r>
          </a:p>
          <a:p>
            <a:pPr lvl="1"/>
            <a:r>
              <a:rPr lang="en-US" dirty="0"/>
              <a:t>Adjust the AI-based framework to generate fake test cases </a:t>
            </a:r>
          </a:p>
          <a:p>
            <a:pPr marL="355600" lvl="1" indent="0">
              <a:buNone/>
            </a:pPr>
            <a:endParaRPr lang="en-US" b="0" i="0" u="none" strike="noStrike" baseline="0" dirty="0"/>
          </a:p>
          <a:p>
            <a:r>
              <a:rPr lang="en-US" dirty="0"/>
              <a:t>Evaluation of the generations</a:t>
            </a:r>
            <a:endParaRPr lang="en-US" b="0" i="0" u="none" strike="noStrike" baseline="0" dirty="0"/>
          </a:p>
          <a:p>
            <a:pPr lvl="1"/>
            <a:r>
              <a:rPr lang="en-US" b="0" i="0" u="none" strike="noStrike" baseline="0" dirty="0"/>
              <a:t>Qualitative analysis: Visualization</a:t>
            </a:r>
          </a:p>
          <a:p>
            <a:pPr lvl="1"/>
            <a:r>
              <a:rPr lang="de-DE" dirty="0" err="1"/>
              <a:t>Quantitive</a:t>
            </a:r>
            <a:r>
              <a:rPr lang="de-DE" dirty="0"/>
              <a:t> </a:t>
            </a:r>
            <a:r>
              <a:rPr lang="de-DE" altLang="zh-CN" dirty="0" err="1"/>
              <a:t>a</a:t>
            </a:r>
            <a:r>
              <a:rPr lang="de-DE" dirty="0" err="1"/>
              <a:t>nalysis</a:t>
            </a:r>
            <a:r>
              <a:rPr lang="de-DE" dirty="0"/>
              <a:t>: </a:t>
            </a:r>
            <a:r>
              <a:rPr lang="en-US" dirty="0"/>
              <a:t>Data Distributions </a:t>
            </a:r>
            <a:endParaRPr lang="de-DE" dirty="0"/>
          </a:p>
          <a:p>
            <a:pPr lvl="1"/>
            <a:endParaRPr lang="en-US" dirty="0"/>
          </a:p>
          <a:p>
            <a:r>
              <a:rPr lang="en-US" dirty="0"/>
              <a:t>Integration into CPM Remote</a:t>
            </a:r>
          </a:p>
          <a:p>
            <a:pPr lvl="1"/>
            <a:r>
              <a:rPr lang="en-US" dirty="0"/>
              <a:t>Convert the test cases into XML for CPM Remote</a:t>
            </a:r>
          </a:p>
          <a:p>
            <a:pPr lvl="1"/>
            <a:r>
              <a:rPr lang="en-US" dirty="0"/>
              <a:t>Merge the test cases into CPM Remote</a:t>
            </a:r>
          </a:p>
        </p:txBody>
      </p:sp>
      <p:sp>
        <p:nvSpPr>
          <p:cNvPr id="5" name="Titel 4"/>
          <p:cNvSpPr>
            <a:spLocks noGrp="1"/>
          </p:cNvSpPr>
          <p:nvPr>
            <p:ph type="title"/>
          </p:nvPr>
        </p:nvSpPr>
        <p:spPr/>
        <p:txBody>
          <a:bodyPr/>
          <a:lstStyle/>
          <a:p>
            <a:r>
              <a:rPr lang="en-US" b="1" dirty="0"/>
              <a:t>Agenda - Objective of this thesis</a:t>
            </a:r>
          </a:p>
        </p:txBody>
      </p:sp>
      <p:sp>
        <p:nvSpPr>
          <p:cNvPr id="4" name="Foliennummernplatzhalter 3"/>
          <p:cNvSpPr>
            <a:spLocks noGrp="1"/>
          </p:cNvSpPr>
          <p:nvPr>
            <p:ph type="sldNum" sz="quarter" idx="4"/>
          </p:nvPr>
        </p:nvSpPr>
        <p:spPr/>
        <p:txBody>
          <a:bodyPr/>
          <a:lstStyle/>
          <a:p>
            <a:fld id="{016ACDC5-9792-4EE2-846B-33470306C646}" type="slidenum">
              <a:rPr lang="en-US" smtClean="0"/>
              <a:pPr/>
              <a:t>21</a:t>
            </a:fld>
            <a:endParaRPr lang="en-US" dirty="0"/>
          </a:p>
        </p:txBody>
      </p:sp>
      <p:pic>
        <p:nvPicPr>
          <p:cNvPr id="3" name="Grafik 2">
            <a:extLst>
              <a:ext uri="{FF2B5EF4-FFF2-40B4-BE49-F238E27FC236}">
                <a16:creationId xmlns:a16="http://schemas.microsoft.com/office/drawing/2014/main" id="{31DBA3F5-47D0-4661-9F01-0CF34CA25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00" y="835702"/>
            <a:ext cx="417600" cy="417600"/>
          </a:xfrm>
          <a:prstGeom prst="rect">
            <a:avLst/>
          </a:prstGeom>
        </p:spPr>
      </p:pic>
      <p:pic>
        <p:nvPicPr>
          <p:cNvPr id="8" name="Grafik 7">
            <a:extLst>
              <a:ext uri="{FF2B5EF4-FFF2-40B4-BE49-F238E27FC236}">
                <a16:creationId xmlns:a16="http://schemas.microsoft.com/office/drawing/2014/main" id="{235F6F53-382D-4696-B6C6-9AB1F2BFF6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 y="3297796"/>
            <a:ext cx="417600" cy="417600"/>
          </a:xfrm>
          <a:prstGeom prst="rect">
            <a:avLst/>
          </a:prstGeom>
        </p:spPr>
      </p:pic>
      <p:pic>
        <p:nvPicPr>
          <p:cNvPr id="7" name="Picture 6" descr="Icon&#10;&#10;Description automatically generated">
            <a:extLst>
              <a:ext uri="{FF2B5EF4-FFF2-40B4-BE49-F238E27FC236}">
                <a16:creationId xmlns:a16="http://schemas.microsoft.com/office/drawing/2014/main" id="{84B80F19-DF9B-BC4A-9CEB-2A6B9AE64B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6700" y="4604397"/>
            <a:ext cx="417600" cy="417600"/>
          </a:xfrm>
          <a:prstGeom prst="rect">
            <a:avLst/>
          </a:prstGeom>
        </p:spPr>
      </p:pic>
      <p:pic>
        <p:nvPicPr>
          <p:cNvPr id="9" name="Replay" descr="Icon&#10;&#10;Description automatically generated">
            <a:extLst>
              <a:ext uri="{FF2B5EF4-FFF2-40B4-BE49-F238E27FC236}">
                <a16:creationId xmlns:a16="http://schemas.microsoft.com/office/drawing/2014/main" id="{2B446713-C06A-8445-9EAC-158842D999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6700" y="2142303"/>
            <a:ext cx="417600" cy="417600"/>
          </a:xfrm>
          <a:prstGeom prst="rect">
            <a:avLst/>
          </a:prstGeom>
          <a:ln w="12700">
            <a:noFill/>
          </a:ln>
        </p:spPr>
      </p:pic>
      <p:sp>
        <p:nvSpPr>
          <p:cNvPr id="11" name="Rectangle 10">
            <a:extLst>
              <a:ext uri="{FF2B5EF4-FFF2-40B4-BE49-F238E27FC236}">
                <a16:creationId xmlns:a16="http://schemas.microsoft.com/office/drawing/2014/main" id="{2DE5D9DF-5D22-3A4E-B128-504FCF501DE8}"/>
              </a:ext>
            </a:extLst>
          </p:cNvPr>
          <p:cNvSpPr/>
          <p:nvPr/>
        </p:nvSpPr>
        <p:spPr>
          <a:xfrm>
            <a:off x="158545" y="806766"/>
            <a:ext cx="9241094" cy="237038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2" name="PB">
            <a:extLst>
              <a:ext uri="{FF2B5EF4-FFF2-40B4-BE49-F238E27FC236}">
                <a16:creationId xmlns:a16="http://schemas.microsoft.com/office/drawing/2014/main" id="{8DFDA3D2-10D2-9244-BD48-435538541C03}"/>
              </a:ext>
            </a:extLst>
          </p:cNvPr>
          <p:cNvSpPr/>
          <p:nvPr/>
        </p:nvSpPr>
        <p:spPr>
          <a:xfrm>
            <a:off x="0" y="6832600"/>
            <a:ext cx="1486829"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2" name="Rectangle 10">
            <a:extLst>
              <a:ext uri="{FF2B5EF4-FFF2-40B4-BE49-F238E27FC236}">
                <a16:creationId xmlns:a16="http://schemas.microsoft.com/office/drawing/2014/main" id="{4D4C6307-9ED0-D5E0-B544-59B657D0F9B3}"/>
              </a:ext>
            </a:extLst>
          </p:cNvPr>
          <p:cNvSpPr/>
          <p:nvPr/>
        </p:nvSpPr>
        <p:spPr>
          <a:xfrm>
            <a:off x="158545" y="4331373"/>
            <a:ext cx="9241094" cy="145048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133244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A7871F-8BDD-C948-775F-9EAF7834D1CB}"/>
              </a:ext>
            </a:extLst>
          </p:cNvPr>
          <p:cNvSpPr>
            <a:spLocks noGrp="1"/>
          </p:cNvSpPr>
          <p:nvPr>
            <p:ph type="title"/>
          </p:nvPr>
        </p:nvSpPr>
        <p:spPr/>
        <p:txBody>
          <a:bodyPr/>
          <a:lstStyle/>
          <a:p>
            <a:r>
              <a:rPr lang="de-DE" dirty="0"/>
              <a:t>Qualitative Analysis - </a:t>
            </a:r>
            <a:r>
              <a:rPr lang="de-DE" dirty="0" err="1"/>
              <a:t>Visualization</a:t>
            </a:r>
            <a:endParaRPr lang="de-DE" dirty="0"/>
          </a:p>
        </p:txBody>
      </p:sp>
      <p:sp>
        <p:nvSpPr>
          <p:cNvPr id="3" name="Textplatzhalter 2">
            <a:extLst>
              <a:ext uri="{FF2B5EF4-FFF2-40B4-BE49-F238E27FC236}">
                <a16:creationId xmlns:a16="http://schemas.microsoft.com/office/drawing/2014/main" id="{399439C5-D846-D4B6-872F-0CE1A67A7330}"/>
              </a:ext>
            </a:extLst>
          </p:cNvPr>
          <p:cNvSpPr>
            <a:spLocks noGrp="1"/>
          </p:cNvSpPr>
          <p:nvPr>
            <p:ph type="body" sz="quarter" idx="13"/>
          </p:nvPr>
        </p:nvSpPr>
        <p:spPr/>
        <p:txBody>
          <a:bodyPr/>
          <a:lstStyle/>
          <a:p>
            <a:endParaRPr lang="de-DE" dirty="0"/>
          </a:p>
        </p:txBody>
      </p:sp>
      <p:sp>
        <p:nvSpPr>
          <p:cNvPr id="4" name="Foliennummernplatzhalter 3">
            <a:extLst>
              <a:ext uri="{FF2B5EF4-FFF2-40B4-BE49-F238E27FC236}">
                <a16:creationId xmlns:a16="http://schemas.microsoft.com/office/drawing/2014/main" id="{2DD3F20C-8AF0-EF42-293F-E045DE8EF4CA}"/>
              </a:ext>
            </a:extLst>
          </p:cNvPr>
          <p:cNvSpPr>
            <a:spLocks noGrp="1"/>
          </p:cNvSpPr>
          <p:nvPr>
            <p:ph type="sldNum" sz="quarter" idx="4"/>
          </p:nvPr>
        </p:nvSpPr>
        <p:spPr/>
        <p:txBody>
          <a:bodyPr/>
          <a:lstStyle/>
          <a:p>
            <a:fld id="{016ACDC5-9792-4EE2-846B-33470306C646}" type="slidenum">
              <a:rPr lang="en-US" smtClean="0"/>
              <a:pPr/>
              <a:t>22</a:t>
            </a:fld>
            <a:endParaRPr lang="en-US" dirty="0"/>
          </a:p>
        </p:txBody>
      </p:sp>
      <p:pic>
        <p:nvPicPr>
          <p:cNvPr id="6" name="2705">
            <a:hlinkClick r:id="" action="ppaction://media"/>
            <a:extLst>
              <a:ext uri="{FF2B5EF4-FFF2-40B4-BE49-F238E27FC236}">
                <a16:creationId xmlns:a16="http://schemas.microsoft.com/office/drawing/2014/main" id="{4873A886-FAFB-772D-EE5D-0B0427A423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2975" t="11134" r="31483" b="10801"/>
          <a:stretch/>
        </p:blipFill>
        <p:spPr>
          <a:xfrm>
            <a:off x="7559898" y="908050"/>
            <a:ext cx="3786389" cy="5041900"/>
          </a:xfrm>
          <a:prstGeom prst="rect">
            <a:avLst/>
          </a:prstGeom>
        </p:spPr>
      </p:pic>
      <p:pic>
        <p:nvPicPr>
          <p:cNvPr id="7" name="785">
            <a:hlinkClick r:id="" action="ppaction://media"/>
            <a:extLst>
              <a:ext uri="{FF2B5EF4-FFF2-40B4-BE49-F238E27FC236}">
                <a16:creationId xmlns:a16="http://schemas.microsoft.com/office/drawing/2014/main" id="{DD2CA5CF-B519-A652-B154-F58CC07C7A1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9731" t="13241" r="19360" b="37576"/>
          <a:stretch/>
        </p:blipFill>
        <p:spPr>
          <a:xfrm>
            <a:off x="588813" y="2028662"/>
            <a:ext cx="6327141" cy="3406071"/>
          </a:xfrm>
          <a:prstGeom prst="rect">
            <a:avLst/>
          </a:prstGeom>
        </p:spPr>
      </p:pic>
      <p:sp>
        <p:nvSpPr>
          <p:cNvPr id="9" name="Textplatzhalter 8">
            <a:extLst>
              <a:ext uri="{FF2B5EF4-FFF2-40B4-BE49-F238E27FC236}">
                <a16:creationId xmlns:a16="http://schemas.microsoft.com/office/drawing/2014/main" id="{8635069D-D627-E46E-0DCE-6C2EEA08F08B}"/>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274461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6"/>
                                        </p:tgtEl>
                                      </p:cBhvr>
                                    </p:cmd>
                                  </p:childTnLst>
                                </p:cTn>
                              </p:par>
                              <p:par>
                                <p:cTn id="7" presetID="1" presetClass="mediacall" presetSubtype="0" fill="hold" nodeType="withEffect">
                                  <p:stCondLst>
                                    <p:cond delay="0"/>
                                  </p:stCondLst>
                                  <p:childTnLst>
                                    <p:cmd type="call" cmd="playFrom(0.0)">
                                      <p:cBhvr>
                                        <p:cTn id="8"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92A6AC-A7C4-6280-EF72-C78F9340C0FE}"/>
              </a:ext>
            </a:extLst>
          </p:cNvPr>
          <p:cNvSpPr>
            <a:spLocks noGrp="1"/>
          </p:cNvSpPr>
          <p:nvPr>
            <p:ph type="title"/>
          </p:nvPr>
        </p:nvSpPr>
        <p:spPr/>
        <p:txBody>
          <a:bodyPr/>
          <a:lstStyle/>
          <a:p>
            <a:r>
              <a:rPr lang="de-DE" dirty="0"/>
              <a:t>TimeGAN </a:t>
            </a:r>
            <a:r>
              <a:rPr lang="de-DE" dirty="0" err="1"/>
              <a:t>vs</a:t>
            </a:r>
            <a:r>
              <a:rPr lang="de-DE" dirty="0"/>
              <a:t> Diffusion-TS (on </a:t>
            </a:r>
            <a:r>
              <a:rPr lang="de-DE" dirty="0" err="1"/>
              <a:t>one</a:t>
            </a:r>
            <a:r>
              <a:rPr lang="de-DE" dirty="0"/>
              <a:t> same </a:t>
            </a:r>
            <a:r>
              <a:rPr lang="de-DE" altLang="zh-CN" dirty="0"/>
              <a:t>rounD </a:t>
            </a:r>
            <a:r>
              <a:rPr lang="de-DE" altLang="zh-CN" dirty="0" err="1"/>
              <a:t>map</a:t>
            </a:r>
            <a:r>
              <a:rPr lang="de-DE" altLang="zh-CN" dirty="0"/>
              <a:t> </a:t>
            </a:r>
            <a:r>
              <a:rPr lang="de-DE" altLang="zh-CN" dirty="0" err="1"/>
              <a:t>as</a:t>
            </a:r>
            <a:r>
              <a:rPr lang="zh-CN" altLang="de-DE" dirty="0"/>
              <a:t> </a:t>
            </a:r>
            <a:r>
              <a:rPr lang="de-DE" altLang="zh-CN" dirty="0" err="1"/>
              <a:t>example</a:t>
            </a:r>
            <a:r>
              <a:rPr lang="de-DE" altLang="zh-CN" dirty="0"/>
              <a:t>)</a:t>
            </a:r>
            <a:endParaRPr lang="de-DE" dirty="0"/>
          </a:p>
        </p:txBody>
      </p:sp>
      <p:sp>
        <p:nvSpPr>
          <p:cNvPr id="4" name="Foliennummernplatzhalter 3">
            <a:extLst>
              <a:ext uri="{FF2B5EF4-FFF2-40B4-BE49-F238E27FC236}">
                <a16:creationId xmlns:a16="http://schemas.microsoft.com/office/drawing/2014/main" id="{5CD6F3FA-FF88-FFAD-3E42-E114A4E29FE6}"/>
              </a:ext>
            </a:extLst>
          </p:cNvPr>
          <p:cNvSpPr>
            <a:spLocks noGrp="1"/>
          </p:cNvSpPr>
          <p:nvPr>
            <p:ph type="sldNum" sz="quarter" idx="4"/>
          </p:nvPr>
        </p:nvSpPr>
        <p:spPr/>
        <p:txBody>
          <a:bodyPr/>
          <a:lstStyle/>
          <a:p>
            <a:fld id="{016ACDC5-9792-4EE2-846B-33470306C646}" type="slidenum">
              <a:rPr lang="en-US" smtClean="0"/>
              <a:pPr/>
              <a:t>23</a:t>
            </a:fld>
            <a:endParaRPr lang="en-US" dirty="0"/>
          </a:p>
        </p:txBody>
      </p:sp>
      <p:pic>
        <p:nvPicPr>
          <p:cNvPr id="8" name="Grafik 7">
            <a:extLst>
              <a:ext uri="{FF2B5EF4-FFF2-40B4-BE49-F238E27FC236}">
                <a16:creationId xmlns:a16="http://schemas.microsoft.com/office/drawing/2014/main" id="{316D3B53-A787-917F-38AD-70BFF84F216F}"/>
              </a:ext>
            </a:extLst>
          </p:cNvPr>
          <p:cNvPicPr>
            <a:picLocks noChangeAspect="1"/>
          </p:cNvPicPr>
          <p:nvPr/>
        </p:nvPicPr>
        <p:blipFill>
          <a:blip r:embed="rId3"/>
          <a:stretch>
            <a:fillRect/>
          </a:stretch>
        </p:blipFill>
        <p:spPr>
          <a:xfrm>
            <a:off x="3309012" y="840191"/>
            <a:ext cx="2782471" cy="2361411"/>
          </a:xfrm>
          <a:prstGeom prst="rect">
            <a:avLst/>
          </a:prstGeom>
        </p:spPr>
      </p:pic>
      <p:sp>
        <p:nvSpPr>
          <p:cNvPr id="10" name="Textfeld 9">
            <a:extLst>
              <a:ext uri="{FF2B5EF4-FFF2-40B4-BE49-F238E27FC236}">
                <a16:creationId xmlns:a16="http://schemas.microsoft.com/office/drawing/2014/main" id="{53C42311-C46B-7D6F-5E8E-30D9170F869E}"/>
              </a:ext>
            </a:extLst>
          </p:cNvPr>
          <p:cNvSpPr txBox="1"/>
          <p:nvPr/>
        </p:nvSpPr>
        <p:spPr>
          <a:xfrm>
            <a:off x="3869912" y="5719674"/>
            <a:ext cx="1629753" cy="369332"/>
          </a:xfrm>
          <a:prstGeom prst="rect">
            <a:avLst/>
          </a:prstGeom>
          <a:noFill/>
        </p:spPr>
        <p:txBody>
          <a:bodyPr wrap="square" rtlCol="0">
            <a:spAutoFit/>
          </a:bodyPr>
          <a:lstStyle/>
          <a:p>
            <a:r>
              <a:rPr lang="de-DE" dirty="0"/>
              <a:t>1 </a:t>
            </a:r>
            <a:r>
              <a:rPr lang="de-DE" dirty="0" err="1"/>
              <a:t>vehicle</a:t>
            </a:r>
            <a:r>
              <a:rPr lang="de-DE" dirty="0"/>
              <a:t> 10s</a:t>
            </a:r>
          </a:p>
        </p:txBody>
      </p:sp>
      <p:pic>
        <p:nvPicPr>
          <p:cNvPr id="6" name="Grafik 5">
            <a:extLst>
              <a:ext uri="{FF2B5EF4-FFF2-40B4-BE49-F238E27FC236}">
                <a16:creationId xmlns:a16="http://schemas.microsoft.com/office/drawing/2014/main" id="{DD0B62A8-CDB3-641F-4174-CCF94A57512C}"/>
              </a:ext>
            </a:extLst>
          </p:cNvPr>
          <p:cNvPicPr>
            <a:picLocks noChangeAspect="1"/>
          </p:cNvPicPr>
          <p:nvPr/>
        </p:nvPicPr>
        <p:blipFill>
          <a:blip r:embed="rId4"/>
          <a:stretch>
            <a:fillRect/>
          </a:stretch>
        </p:blipFill>
        <p:spPr>
          <a:xfrm>
            <a:off x="8277749" y="3248569"/>
            <a:ext cx="2775062" cy="2424138"/>
          </a:xfrm>
          <a:prstGeom prst="rect">
            <a:avLst/>
          </a:prstGeom>
        </p:spPr>
      </p:pic>
      <p:sp>
        <p:nvSpPr>
          <p:cNvPr id="7" name="Textfeld 6">
            <a:extLst>
              <a:ext uri="{FF2B5EF4-FFF2-40B4-BE49-F238E27FC236}">
                <a16:creationId xmlns:a16="http://schemas.microsoft.com/office/drawing/2014/main" id="{21681BEF-BC5D-2273-7F8C-646956944C06}"/>
              </a:ext>
            </a:extLst>
          </p:cNvPr>
          <p:cNvSpPr txBox="1"/>
          <p:nvPr/>
        </p:nvSpPr>
        <p:spPr>
          <a:xfrm>
            <a:off x="8903973" y="5713469"/>
            <a:ext cx="1912618" cy="369332"/>
          </a:xfrm>
          <a:prstGeom prst="rect">
            <a:avLst/>
          </a:prstGeom>
          <a:noFill/>
        </p:spPr>
        <p:txBody>
          <a:bodyPr wrap="square" rtlCol="0">
            <a:spAutoFit/>
          </a:bodyPr>
          <a:lstStyle/>
          <a:p>
            <a:r>
              <a:rPr lang="de-DE" dirty="0"/>
              <a:t>5 </a:t>
            </a:r>
            <a:r>
              <a:rPr lang="de-DE" dirty="0" err="1"/>
              <a:t>vehicles</a:t>
            </a:r>
            <a:r>
              <a:rPr lang="de-DE" dirty="0"/>
              <a:t> 10s</a:t>
            </a:r>
          </a:p>
        </p:txBody>
      </p:sp>
      <p:sp>
        <p:nvSpPr>
          <p:cNvPr id="12" name="Textfeld 11">
            <a:extLst>
              <a:ext uri="{FF2B5EF4-FFF2-40B4-BE49-F238E27FC236}">
                <a16:creationId xmlns:a16="http://schemas.microsoft.com/office/drawing/2014/main" id="{C256E8B8-6534-D058-253E-90DAE06A5886}"/>
              </a:ext>
            </a:extLst>
          </p:cNvPr>
          <p:cNvSpPr txBox="1"/>
          <p:nvPr/>
        </p:nvSpPr>
        <p:spPr>
          <a:xfrm>
            <a:off x="540068" y="1770567"/>
            <a:ext cx="1403032" cy="400110"/>
          </a:xfrm>
          <a:prstGeom prst="rect">
            <a:avLst/>
          </a:prstGeom>
          <a:noFill/>
        </p:spPr>
        <p:txBody>
          <a:bodyPr wrap="square">
            <a:spAutoFit/>
          </a:bodyPr>
          <a:lstStyle/>
          <a:p>
            <a:r>
              <a:rPr lang="de-DE" sz="2000" dirty="0" err="1"/>
              <a:t>TimeGAN</a:t>
            </a:r>
            <a:endParaRPr lang="de-DE" sz="2000" dirty="0"/>
          </a:p>
        </p:txBody>
      </p:sp>
      <p:sp>
        <p:nvSpPr>
          <p:cNvPr id="14" name="Textfeld 13">
            <a:extLst>
              <a:ext uri="{FF2B5EF4-FFF2-40B4-BE49-F238E27FC236}">
                <a16:creationId xmlns:a16="http://schemas.microsoft.com/office/drawing/2014/main" id="{31B90288-E49E-48C5-DFC1-A51C2E3ABD4F}"/>
              </a:ext>
            </a:extLst>
          </p:cNvPr>
          <p:cNvSpPr txBox="1"/>
          <p:nvPr/>
        </p:nvSpPr>
        <p:spPr>
          <a:xfrm>
            <a:off x="540068" y="4192895"/>
            <a:ext cx="6097904" cy="400110"/>
          </a:xfrm>
          <a:prstGeom prst="rect">
            <a:avLst/>
          </a:prstGeom>
          <a:noFill/>
        </p:spPr>
        <p:txBody>
          <a:bodyPr wrap="square">
            <a:spAutoFit/>
          </a:bodyPr>
          <a:lstStyle/>
          <a:p>
            <a:r>
              <a:rPr lang="de-DE" sz="2000" dirty="0"/>
              <a:t>Diffusion-TS</a:t>
            </a:r>
          </a:p>
        </p:txBody>
      </p:sp>
      <p:pic>
        <p:nvPicPr>
          <p:cNvPr id="18" name="Grafik 17">
            <a:extLst>
              <a:ext uri="{FF2B5EF4-FFF2-40B4-BE49-F238E27FC236}">
                <a16:creationId xmlns:a16="http://schemas.microsoft.com/office/drawing/2014/main" id="{C9264068-A28D-6DF8-111D-AE5C6A98EB6B}"/>
              </a:ext>
            </a:extLst>
          </p:cNvPr>
          <p:cNvPicPr>
            <a:picLocks noChangeAspect="1"/>
          </p:cNvPicPr>
          <p:nvPr/>
        </p:nvPicPr>
        <p:blipFill>
          <a:blip r:embed="rId5"/>
          <a:stretch>
            <a:fillRect/>
          </a:stretch>
        </p:blipFill>
        <p:spPr>
          <a:xfrm>
            <a:off x="8277749" y="840191"/>
            <a:ext cx="2751555" cy="2367616"/>
          </a:xfrm>
          <a:prstGeom prst="rect">
            <a:avLst/>
          </a:prstGeom>
        </p:spPr>
      </p:pic>
      <p:pic>
        <p:nvPicPr>
          <p:cNvPr id="5" name="Grafik 4">
            <a:extLst>
              <a:ext uri="{FF2B5EF4-FFF2-40B4-BE49-F238E27FC236}">
                <a16:creationId xmlns:a16="http://schemas.microsoft.com/office/drawing/2014/main" id="{656C374F-7212-3033-6F95-6A92B4BB7877}"/>
              </a:ext>
            </a:extLst>
          </p:cNvPr>
          <p:cNvPicPr>
            <a:picLocks noChangeAspect="1"/>
          </p:cNvPicPr>
          <p:nvPr/>
        </p:nvPicPr>
        <p:blipFill>
          <a:blip r:embed="rId6"/>
          <a:stretch>
            <a:fillRect/>
          </a:stretch>
        </p:blipFill>
        <p:spPr>
          <a:xfrm>
            <a:off x="3309012" y="3248569"/>
            <a:ext cx="2763518" cy="2424138"/>
          </a:xfrm>
          <a:prstGeom prst="rect">
            <a:avLst/>
          </a:prstGeom>
        </p:spPr>
      </p:pic>
    </p:spTree>
    <p:extLst>
      <p:ext uri="{BB962C8B-B14F-4D97-AF65-F5344CB8AC3E}">
        <p14:creationId xmlns:p14="http://schemas.microsoft.com/office/powerpoint/2010/main" val="4064070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B46A5E-B6D2-935D-A7DE-5CF5CCB91FBD}"/>
              </a:ext>
            </a:extLst>
          </p:cNvPr>
          <p:cNvSpPr>
            <a:spLocks noGrp="1"/>
          </p:cNvSpPr>
          <p:nvPr>
            <p:ph type="title"/>
          </p:nvPr>
        </p:nvSpPr>
        <p:spPr/>
        <p:txBody>
          <a:bodyPr/>
          <a:lstStyle/>
          <a:p>
            <a:r>
              <a:rPr lang="de-DE" dirty="0"/>
              <a:t>Diffusion Models - TS</a:t>
            </a:r>
          </a:p>
        </p:txBody>
      </p:sp>
      <p:sp>
        <p:nvSpPr>
          <p:cNvPr id="4" name="Foliennummernplatzhalter 3">
            <a:extLst>
              <a:ext uri="{FF2B5EF4-FFF2-40B4-BE49-F238E27FC236}">
                <a16:creationId xmlns:a16="http://schemas.microsoft.com/office/drawing/2014/main" id="{05E43B1B-0A99-2EC7-77CD-9FFEEF2DA0BC}"/>
              </a:ext>
            </a:extLst>
          </p:cNvPr>
          <p:cNvSpPr>
            <a:spLocks noGrp="1"/>
          </p:cNvSpPr>
          <p:nvPr>
            <p:ph type="sldNum" sz="quarter" idx="4"/>
          </p:nvPr>
        </p:nvSpPr>
        <p:spPr/>
        <p:txBody>
          <a:bodyPr/>
          <a:lstStyle/>
          <a:p>
            <a:fld id="{016ACDC5-9792-4EE2-846B-33470306C646}" type="slidenum">
              <a:rPr lang="en-US" smtClean="0"/>
              <a:pPr/>
              <a:t>24</a:t>
            </a:fld>
            <a:endParaRPr lang="en-US" dirty="0"/>
          </a:p>
        </p:txBody>
      </p:sp>
      <p:sp>
        <p:nvSpPr>
          <p:cNvPr id="5" name="Textplatzhalter 4">
            <a:extLst>
              <a:ext uri="{FF2B5EF4-FFF2-40B4-BE49-F238E27FC236}">
                <a16:creationId xmlns:a16="http://schemas.microsoft.com/office/drawing/2014/main" id="{1B5438D6-5A6C-15F0-3ED6-96F1FA7F127C}"/>
              </a:ext>
            </a:extLst>
          </p:cNvPr>
          <p:cNvSpPr>
            <a:spLocks noGrp="1"/>
          </p:cNvSpPr>
          <p:nvPr>
            <p:ph type="body" sz="quarter" idx="11"/>
          </p:nvPr>
        </p:nvSpPr>
        <p:spPr/>
        <p:txBody>
          <a:bodyPr/>
          <a:lstStyle/>
          <a:p>
            <a:r>
              <a:rPr lang="en-US" dirty="0"/>
              <a:t>Visualization on different datasets</a:t>
            </a:r>
            <a:endParaRPr lang="de-DE" dirty="0"/>
          </a:p>
        </p:txBody>
      </p:sp>
      <p:pic>
        <p:nvPicPr>
          <p:cNvPr id="7" name="Grafik 6">
            <a:extLst>
              <a:ext uri="{FF2B5EF4-FFF2-40B4-BE49-F238E27FC236}">
                <a16:creationId xmlns:a16="http://schemas.microsoft.com/office/drawing/2014/main" id="{BA407FEC-0156-FB42-BC20-2DA95D0B55DD}"/>
              </a:ext>
            </a:extLst>
          </p:cNvPr>
          <p:cNvPicPr>
            <a:picLocks noChangeAspect="1"/>
          </p:cNvPicPr>
          <p:nvPr/>
        </p:nvPicPr>
        <p:blipFill rotWithShape="1">
          <a:blip r:embed="rId3"/>
          <a:srcRect l="3502" r="4055"/>
          <a:stretch/>
        </p:blipFill>
        <p:spPr>
          <a:xfrm>
            <a:off x="4769323" y="1370700"/>
            <a:ext cx="3195004" cy="4116600"/>
          </a:xfrm>
          <a:prstGeom prst="rect">
            <a:avLst/>
          </a:prstGeom>
        </p:spPr>
      </p:pic>
      <p:sp>
        <p:nvSpPr>
          <p:cNvPr id="8" name="Textfeld 7">
            <a:extLst>
              <a:ext uri="{FF2B5EF4-FFF2-40B4-BE49-F238E27FC236}">
                <a16:creationId xmlns:a16="http://schemas.microsoft.com/office/drawing/2014/main" id="{DB98EC01-2AA7-8B29-B017-A5B155D1E80E}"/>
              </a:ext>
            </a:extLst>
          </p:cNvPr>
          <p:cNvSpPr txBox="1"/>
          <p:nvPr/>
        </p:nvSpPr>
        <p:spPr>
          <a:xfrm>
            <a:off x="6096000" y="5580618"/>
            <a:ext cx="944880" cy="400110"/>
          </a:xfrm>
          <a:prstGeom prst="rect">
            <a:avLst/>
          </a:prstGeom>
          <a:noFill/>
        </p:spPr>
        <p:txBody>
          <a:bodyPr wrap="square" rtlCol="0">
            <a:spAutoFit/>
          </a:bodyPr>
          <a:lstStyle/>
          <a:p>
            <a:r>
              <a:rPr lang="de-DE" sz="2000" dirty="0"/>
              <a:t>rounD</a:t>
            </a:r>
            <a:endParaRPr lang="de-DE" dirty="0"/>
          </a:p>
        </p:txBody>
      </p:sp>
      <p:pic>
        <p:nvPicPr>
          <p:cNvPr id="10" name="Grafik 9">
            <a:extLst>
              <a:ext uri="{FF2B5EF4-FFF2-40B4-BE49-F238E27FC236}">
                <a16:creationId xmlns:a16="http://schemas.microsoft.com/office/drawing/2014/main" id="{5D3DD5EA-02F2-E280-FB1E-93E671810E5F}"/>
              </a:ext>
            </a:extLst>
          </p:cNvPr>
          <p:cNvPicPr>
            <a:picLocks noChangeAspect="1"/>
          </p:cNvPicPr>
          <p:nvPr/>
        </p:nvPicPr>
        <p:blipFill>
          <a:blip r:embed="rId4"/>
          <a:stretch>
            <a:fillRect/>
          </a:stretch>
        </p:blipFill>
        <p:spPr>
          <a:xfrm>
            <a:off x="8230477" y="1388280"/>
            <a:ext cx="3733590" cy="4081440"/>
          </a:xfrm>
          <a:prstGeom prst="rect">
            <a:avLst/>
          </a:prstGeom>
        </p:spPr>
      </p:pic>
      <p:sp>
        <p:nvSpPr>
          <p:cNvPr id="11" name="Textfeld 10">
            <a:extLst>
              <a:ext uri="{FF2B5EF4-FFF2-40B4-BE49-F238E27FC236}">
                <a16:creationId xmlns:a16="http://schemas.microsoft.com/office/drawing/2014/main" id="{02031C74-4E66-A601-5578-EDF713E51838}"/>
              </a:ext>
            </a:extLst>
          </p:cNvPr>
          <p:cNvSpPr txBox="1"/>
          <p:nvPr/>
        </p:nvSpPr>
        <p:spPr>
          <a:xfrm>
            <a:off x="10097272" y="5561820"/>
            <a:ext cx="811659" cy="400110"/>
          </a:xfrm>
          <a:prstGeom prst="rect">
            <a:avLst/>
          </a:prstGeom>
          <a:noFill/>
        </p:spPr>
        <p:txBody>
          <a:bodyPr wrap="square" rtlCol="0">
            <a:spAutoFit/>
          </a:bodyPr>
          <a:lstStyle/>
          <a:p>
            <a:r>
              <a:rPr lang="de-DE" sz="2000" dirty="0"/>
              <a:t>exiD</a:t>
            </a:r>
            <a:endParaRPr lang="de-DE" dirty="0"/>
          </a:p>
        </p:txBody>
      </p:sp>
      <p:pic>
        <p:nvPicPr>
          <p:cNvPr id="13" name="Grafik 12">
            <a:extLst>
              <a:ext uri="{FF2B5EF4-FFF2-40B4-BE49-F238E27FC236}">
                <a16:creationId xmlns:a16="http://schemas.microsoft.com/office/drawing/2014/main" id="{C641137C-0C9C-4DD5-E734-85415B735229}"/>
              </a:ext>
            </a:extLst>
          </p:cNvPr>
          <p:cNvPicPr>
            <a:picLocks noChangeAspect="1"/>
          </p:cNvPicPr>
          <p:nvPr/>
        </p:nvPicPr>
        <p:blipFill>
          <a:blip r:embed="rId5"/>
          <a:stretch>
            <a:fillRect/>
          </a:stretch>
        </p:blipFill>
        <p:spPr>
          <a:xfrm>
            <a:off x="144233" y="2143327"/>
            <a:ext cx="4358941" cy="2120414"/>
          </a:xfrm>
          <a:prstGeom prst="rect">
            <a:avLst/>
          </a:prstGeom>
        </p:spPr>
      </p:pic>
      <p:sp>
        <p:nvSpPr>
          <p:cNvPr id="14" name="Textfeld 13">
            <a:extLst>
              <a:ext uri="{FF2B5EF4-FFF2-40B4-BE49-F238E27FC236}">
                <a16:creationId xmlns:a16="http://schemas.microsoft.com/office/drawing/2014/main" id="{D7203413-5512-6F1A-D15F-D212EB0F9039}"/>
              </a:ext>
            </a:extLst>
          </p:cNvPr>
          <p:cNvSpPr txBox="1"/>
          <p:nvPr/>
        </p:nvSpPr>
        <p:spPr>
          <a:xfrm>
            <a:off x="1990605" y="5561820"/>
            <a:ext cx="811659" cy="400110"/>
          </a:xfrm>
          <a:prstGeom prst="rect">
            <a:avLst/>
          </a:prstGeom>
          <a:noFill/>
        </p:spPr>
        <p:txBody>
          <a:bodyPr wrap="square" rtlCol="0">
            <a:spAutoFit/>
          </a:bodyPr>
          <a:lstStyle/>
          <a:p>
            <a:r>
              <a:rPr lang="de-DE" sz="2000" dirty="0"/>
              <a:t>inD</a:t>
            </a:r>
          </a:p>
        </p:txBody>
      </p:sp>
    </p:spTree>
    <p:extLst>
      <p:ext uri="{BB962C8B-B14F-4D97-AF65-F5344CB8AC3E}">
        <p14:creationId xmlns:p14="http://schemas.microsoft.com/office/powerpoint/2010/main" val="4269657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C51E5-8736-708E-EFC6-2C9ADD4039B6}"/>
              </a:ext>
            </a:extLst>
          </p:cNvPr>
          <p:cNvSpPr>
            <a:spLocks noGrp="1"/>
          </p:cNvSpPr>
          <p:nvPr>
            <p:ph type="title"/>
          </p:nvPr>
        </p:nvSpPr>
        <p:spPr/>
        <p:txBody>
          <a:bodyPr/>
          <a:lstStyle/>
          <a:p>
            <a:r>
              <a:rPr lang="de-DE" dirty="0" err="1"/>
              <a:t>Quantitive</a:t>
            </a:r>
            <a:r>
              <a:rPr lang="de-DE" dirty="0"/>
              <a:t> Analysis</a:t>
            </a:r>
          </a:p>
        </p:txBody>
      </p:sp>
      <p:sp>
        <p:nvSpPr>
          <p:cNvPr id="3" name="Textplatzhalter 2">
            <a:extLst>
              <a:ext uri="{FF2B5EF4-FFF2-40B4-BE49-F238E27FC236}">
                <a16:creationId xmlns:a16="http://schemas.microsoft.com/office/drawing/2014/main" id="{841314E1-BEB0-2468-CCA4-F81470117455}"/>
              </a:ext>
            </a:extLst>
          </p:cNvPr>
          <p:cNvSpPr>
            <a:spLocks noGrp="1"/>
          </p:cNvSpPr>
          <p:nvPr>
            <p:ph type="body" sz="quarter" idx="13"/>
          </p:nvPr>
        </p:nvSpPr>
        <p:spPr/>
        <p:txBody>
          <a:bodyPr/>
          <a:lstStyle/>
          <a:p>
            <a:r>
              <a:rPr lang="de-DE" i="0" dirty="0" err="1">
                <a:solidFill>
                  <a:srgbClr val="202122"/>
                </a:solidFill>
                <a:effectLst/>
                <a:highlight>
                  <a:srgbClr val="FFFFFF"/>
                </a:highlight>
                <a:latin typeface="Arial" panose="020B0604020202020204" pitchFamily="34" charset="0"/>
              </a:rPr>
              <a:t>Principal</a:t>
            </a:r>
            <a:r>
              <a:rPr lang="de-DE" i="0" dirty="0">
                <a:solidFill>
                  <a:srgbClr val="202122"/>
                </a:solidFill>
                <a:effectLst/>
                <a:highlight>
                  <a:srgbClr val="FFFFFF"/>
                </a:highlight>
                <a:latin typeface="Arial" panose="020B0604020202020204" pitchFamily="34" charset="0"/>
              </a:rPr>
              <a:t> </a:t>
            </a:r>
            <a:r>
              <a:rPr lang="de-DE" i="0" dirty="0" err="1">
                <a:solidFill>
                  <a:srgbClr val="202122"/>
                </a:solidFill>
                <a:effectLst/>
                <a:highlight>
                  <a:srgbClr val="FFFFFF"/>
                </a:highlight>
                <a:latin typeface="Arial" panose="020B0604020202020204" pitchFamily="34" charset="0"/>
              </a:rPr>
              <a:t>component</a:t>
            </a:r>
            <a:r>
              <a:rPr lang="de-DE" i="0" dirty="0">
                <a:solidFill>
                  <a:srgbClr val="202122"/>
                </a:solidFill>
                <a:effectLst/>
                <a:highlight>
                  <a:srgbClr val="FFFFFF"/>
                </a:highlight>
                <a:latin typeface="Arial" panose="020B0604020202020204" pitchFamily="34" charset="0"/>
              </a:rPr>
              <a:t> </a:t>
            </a:r>
            <a:r>
              <a:rPr lang="de-DE" i="0" dirty="0" err="1">
                <a:solidFill>
                  <a:srgbClr val="202122"/>
                </a:solidFill>
                <a:effectLst/>
                <a:highlight>
                  <a:srgbClr val="FFFFFF"/>
                </a:highlight>
                <a:latin typeface="Arial" panose="020B0604020202020204" pitchFamily="34" charset="0"/>
              </a:rPr>
              <a:t>analysis</a:t>
            </a:r>
            <a:r>
              <a:rPr lang="de-DE" i="0" dirty="0">
                <a:solidFill>
                  <a:srgbClr val="202122"/>
                </a:solidFill>
                <a:effectLst/>
                <a:highlight>
                  <a:srgbClr val="FFFFFF"/>
                </a:highlight>
                <a:latin typeface="Arial" panose="020B0604020202020204" pitchFamily="34" charset="0"/>
              </a:rPr>
              <a:t> (PCA)</a:t>
            </a:r>
          </a:p>
          <a:p>
            <a:pPr lvl="1"/>
            <a:r>
              <a:rPr lang="de-DE" b="0" i="0" u="none" strike="noStrike" dirty="0">
                <a:effectLst/>
                <a:highlight>
                  <a:srgbClr val="FFFFFF"/>
                </a:highlight>
                <a:latin typeface="Arial" panose="020B0604020202020204" pitchFamily="34" charset="0"/>
              </a:rPr>
              <a:t>linear</a:t>
            </a:r>
            <a:r>
              <a:rPr lang="de-DE" b="0" i="0" dirty="0">
                <a:effectLst/>
                <a:highlight>
                  <a:srgbClr val="FFFFFF"/>
                </a:highlight>
                <a:latin typeface="Arial" panose="020B0604020202020204" pitchFamily="34" charset="0"/>
              </a:rPr>
              <a:t> </a:t>
            </a:r>
            <a:r>
              <a:rPr lang="de-DE" b="0" i="0" u="none" strike="noStrike" dirty="0" err="1">
                <a:effectLst/>
                <a:highlight>
                  <a:srgbClr val="FFFFFF"/>
                </a:highlight>
                <a:latin typeface="Arial" panose="020B0604020202020204" pitchFamily="34" charset="0"/>
              </a:rPr>
              <a:t>dimensionality</a:t>
            </a:r>
            <a:r>
              <a:rPr lang="de-DE" b="0" i="0" u="none" strike="noStrike" dirty="0">
                <a:effectLst/>
                <a:highlight>
                  <a:srgbClr val="FFFFFF"/>
                </a:highlight>
                <a:latin typeface="Arial" panose="020B0604020202020204" pitchFamily="34" charset="0"/>
              </a:rPr>
              <a:t> reduction</a:t>
            </a:r>
            <a:r>
              <a:rPr lang="de-DE" b="0" i="0" dirty="0">
                <a:effectLst/>
                <a:highlight>
                  <a:srgbClr val="FFFFFF"/>
                </a:highlight>
                <a:latin typeface="Arial" panose="020B0604020202020204" pitchFamily="34" charset="0"/>
              </a:rPr>
              <a:t> </a:t>
            </a:r>
            <a:r>
              <a:rPr lang="de-DE" b="0" i="0" dirty="0" err="1">
                <a:effectLst/>
                <a:highlight>
                  <a:srgbClr val="FFFFFF"/>
                </a:highlight>
                <a:latin typeface="Arial" panose="020B0604020202020204" pitchFamily="34" charset="0"/>
              </a:rPr>
              <a:t>technique</a:t>
            </a:r>
            <a:endParaRPr lang="en-US" dirty="0"/>
          </a:p>
          <a:p>
            <a:pPr lvl="1"/>
            <a:r>
              <a:rPr lang="en-US" dirty="0"/>
              <a:t>multiple features to 2 dimensions for visualization</a:t>
            </a:r>
          </a:p>
          <a:p>
            <a:pPr marL="355600" lvl="1" indent="0">
              <a:buNone/>
            </a:pPr>
            <a:endParaRPr lang="en-US" dirty="0"/>
          </a:p>
          <a:p>
            <a:r>
              <a:rPr lang="en-US" dirty="0"/>
              <a:t>t-distributed Stochastic Neighbor Embedding (</a:t>
            </a:r>
            <a:r>
              <a:rPr lang="en-US" dirty="0" err="1"/>
              <a:t>tSNE</a:t>
            </a:r>
            <a:r>
              <a:rPr lang="en-US" dirty="0"/>
              <a:t>)</a:t>
            </a:r>
          </a:p>
          <a:p>
            <a:pPr lvl="1"/>
            <a:r>
              <a:rPr lang="de-DE" dirty="0" err="1"/>
              <a:t>statistical</a:t>
            </a:r>
            <a:r>
              <a:rPr lang="de-DE" dirty="0"/>
              <a:t> </a:t>
            </a:r>
            <a:r>
              <a:rPr lang="de-DE" dirty="0" err="1"/>
              <a:t>method</a:t>
            </a:r>
            <a:r>
              <a:rPr lang="de-DE" dirty="0"/>
              <a:t> - </a:t>
            </a:r>
            <a:r>
              <a:rPr lang="de-DE" dirty="0" err="1"/>
              <a:t>visualizing</a:t>
            </a:r>
            <a:r>
              <a:rPr lang="de-DE" dirty="0"/>
              <a:t> high-dimensional </a:t>
            </a:r>
            <a:r>
              <a:rPr lang="de-DE" dirty="0" err="1"/>
              <a:t>data</a:t>
            </a:r>
            <a:endParaRPr lang="de-DE" dirty="0"/>
          </a:p>
          <a:p>
            <a:pPr lvl="1"/>
            <a:r>
              <a:rPr lang="en-US" b="0" i="0" u="none" strike="noStrike" dirty="0">
                <a:effectLst/>
                <a:highlight>
                  <a:srgbClr val="FFFFFF"/>
                </a:highlight>
                <a:latin typeface="Arial" panose="020B0604020202020204" pitchFamily="34" charset="0"/>
              </a:rPr>
              <a:t>probability distribution</a:t>
            </a:r>
            <a:r>
              <a:rPr lang="en-US" b="0" i="0" dirty="0">
                <a:effectLst/>
                <a:highlight>
                  <a:srgbClr val="FFFFFF"/>
                </a:highlight>
                <a:latin typeface="Arial" panose="020B0604020202020204" pitchFamily="34" charset="0"/>
              </a:rPr>
              <a:t> </a:t>
            </a:r>
            <a:r>
              <a:rPr lang="en-US" b="0" i="0" dirty="0">
                <a:solidFill>
                  <a:srgbClr val="202122"/>
                </a:solidFill>
                <a:effectLst/>
                <a:highlight>
                  <a:srgbClr val="FFFFFF"/>
                </a:highlight>
                <a:latin typeface="Arial" panose="020B0604020202020204" pitchFamily="34" charset="0"/>
              </a:rPr>
              <a:t>over pairs of high-dimensional objects</a:t>
            </a:r>
          </a:p>
          <a:p>
            <a:pPr lvl="1"/>
            <a:r>
              <a:rPr lang="en-US" b="0" i="0" dirty="0">
                <a:solidFill>
                  <a:srgbClr val="202122"/>
                </a:solidFill>
                <a:effectLst/>
                <a:highlight>
                  <a:srgbClr val="FFFFFF"/>
                </a:highlight>
                <a:latin typeface="Arial" panose="020B0604020202020204" pitchFamily="34" charset="0"/>
              </a:rPr>
              <a:t>minimizes the </a:t>
            </a:r>
            <a:r>
              <a:rPr lang="en-US" b="0" i="0" u="none" strike="noStrike" dirty="0" err="1">
                <a:effectLst/>
                <a:highlight>
                  <a:srgbClr val="FFFFFF"/>
                </a:highlight>
                <a:latin typeface="Arial" panose="020B0604020202020204" pitchFamily="34" charset="0"/>
              </a:rPr>
              <a:t>Kullback</a:t>
            </a:r>
            <a:r>
              <a:rPr lang="en-US" b="0" i="0" u="none" strike="noStrike" dirty="0">
                <a:effectLst/>
                <a:highlight>
                  <a:srgbClr val="FFFFFF"/>
                </a:highlight>
                <a:latin typeface="Arial" panose="020B0604020202020204" pitchFamily="34" charset="0"/>
              </a:rPr>
              <a:t>–</a:t>
            </a:r>
            <a:r>
              <a:rPr lang="en-US" b="0" i="0" u="none" strike="noStrike" dirty="0" err="1">
                <a:effectLst/>
                <a:highlight>
                  <a:srgbClr val="FFFFFF"/>
                </a:highlight>
                <a:latin typeface="Arial" panose="020B0604020202020204" pitchFamily="34" charset="0"/>
              </a:rPr>
              <a:t>Leibler</a:t>
            </a:r>
            <a:r>
              <a:rPr lang="en-US" b="0" i="0" u="none" strike="noStrike" dirty="0">
                <a:effectLst/>
                <a:highlight>
                  <a:srgbClr val="FFFFFF"/>
                </a:highlight>
                <a:latin typeface="Arial" panose="020B0604020202020204" pitchFamily="34" charset="0"/>
              </a:rPr>
              <a:t> divergence</a:t>
            </a:r>
            <a:r>
              <a:rPr lang="en-US" b="0" i="0" dirty="0">
                <a:effectLst/>
                <a:highlight>
                  <a:srgbClr val="FFFFFF"/>
                </a:highlight>
                <a:latin typeface="Arial" panose="020B0604020202020204" pitchFamily="34" charset="0"/>
              </a:rPr>
              <a:t>  </a:t>
            </a:r>
            <a:endParaRPr lang="en-US" dirty="0"/>
          </a:p>
          <a:p>
            <a:pPr marL="355600" lvl="1" indent="0">
              <a:buNone/>
            </a:pPr>
            <a:endParaRPr lang="en-US" dirty="0"/>
          </a:p>
          <a:p>
            <a:r>
              <a:rPr lang="en-US" dirty="0"/>
              <a:t>Density analysis</a:t>
            </a:r>
          </a:p>
          <a:p>
            <a:pPr lvl="1"/>
            <a:r>
              <a:rPr lang="en-US" dirty="0"/>
              <a:t>normalized data value</a:t>
            </a:r>
          </a:p>
          <a:p>
            <a:pPr lvl="1"/>
            <a:r>
              <a:rPr lang="en-US" dirty="0"/>
              <a:t>data distributions</a:t>
            </a:r>
          </a:p>
          <a:p>
            <a:endParaRPr lang="en-US" dirty="0"/>
          </a:p>
          <a:p>
            <a:pPr lvl="1"/>
            <a:endParaRPr lang="de-DE" dirty="0"/>
          </a:p>
        </p:txBody>
      </p:sp>
      <p:sp>
        <p:nvSpPr>
          <p:cNvPr id="4" name="Foliennummernplatzhalter 3">
            <a:extLst>
              <a:ext uri="{FF2B5EF4-FFF2-40B4-BE49-F238E27FC236}">
                <a16:creationId xmlns:a16="http://schemas.microsoft.com/office/drawing/2014/main" id="{5B83E985-5B55-6138-99A3-1B5FCD7CEE83}"/>
              </a:ext>
            </a:extLst>
          </p:cNvPr>
          <p:cNvSpPr>
            <a:spLocks noGrp="1"/>
          </p:cNvSpPr>
          <p:nvPr>
            <p:ph type="sldNum" sz="quarter" idx="4"/>
          </p:nvPr>
        </p:nvSpPr>
        <p:spPr/>
        <p:txBody>
          <a:bodyPr/>
          <a:lstStyle/>
          <a:p>
            <a:fld id="{016ACDC5-9792-4EE2-846B-33470306C646}" type="slidenum">
              <a:rPr lang="en-US" smtClean="0"/>
              <a:pPr/>
              <a:t>25</a:t>
            </a:fld>
            <a:endParaRPr lang="en-US" dirty="0"/>
          </a:p>
        </p:txBody>
      </p:sp>
      <p:sp>
        <p:nvSpPr>
          <p:cNvPr id="5" name="Textplatzhalter 4">
            <a:extLst>
              <a:ext uri="{FF2B5EF4-FFF2-40B4-BE49-F238E27FC236}">
                <a16:creationId xmlns:a16="http://schemas.microsoft.com/office/drawing/2014/main" id="{AC92CDB4-52D3-4E78-6793-8A609E967D02}"/>
              </a:ext>
            </a:extLst>
          </p:cNvPr>
          <p:cNvSpPr>
            <a:spLocks noGrp="1"/>
          </p:cNvSpPr>
          <p:nvPr>
            <p:ph type="body" sz="quarter" idx="11"/>
          </p:nvPr>
        </p:nvSpPr>
        <p:spPr/>
        <p:txBody>
          <a:bodyPr/>
          <a:lstStyle/>
          <a:p>
            <a:r>
              <a:rPr lang="en-US" dirty="0"/>
              <a:t>Visualize the original and synthetic data distributions </a:t>
            </a:r>
          </a:p>
          <a:p>
            <a:endParaRPr lang="de-DE" dirty="0"/>
          </a:p>
        </p:txBody>
      </p:sp>
      <p:sp>
        <p:nvSpPr>
          <p:cNvPr id="9" name="Textfeld 8">
            <a:extLst>
              <a:ext uri="{FF2B5EF4-FFF2-40B4-BE49-F238E27FC236}">
                <a16:creationId xmlns:a16="http://schemas.microsoft.com/office/drawing/2014/main" id="{82DF83FE-CF0C-F7DA-A4DD-AD9BE7F013F2}"/>
              </a:ext>
            </a:extLst>
          </p:cNvPr>
          <p:cNvSpPr txBox="1"/>
          <p:nvPr/>
        </p:nvSpPr>
        <p:spPr>
          <a:xfrm>
            <a:off x="7344696" y="5780673"/>
            <a:ext cx="4758813" cy="338554"/>
          </a:xfrm>
          <a:prstGeom prst="rect">
            <a:avLst/>
          </a:prstGeom>
          <a:noFill/>
        </p:spPr>
        <p:txBody>
          <a:bodyPr wrap="square">
            <a:spAutoFit/>
          </a:bodyPr>
          <a:lstStyle/>
          <a:p>
            <a:r>
              <a:rPr lang="de-DE" sz="1600" dirty="0"/>
              <a:t>D</a:t>
            </a:r>
            <a:r>
              <a:rPr lang="de-DE" altLang="zh-CN" sz="1600" dirty="0"/>
              <a:t>ensity</a:t>
            </a:r>
            <a:r>
              <a:rPr lang="de-DE" sz="1600" dirty="0"/>
              <a:t> </a:t>
            </a:r>
            <a:r>
              <a:rPr lang="de-DE" sz="1600" dirty="0" err="1"/>
              <a:t>analysis</a:t>
            </a:r>
            <a:r>
              <a:rPr lang="de-DE" sz="1600" dirty="0"/>
              <a:t> </a:t>
            </a:r>
            <a:r>
              <a:rPr lang="de-DE" sz="1600" dirty="0" err="1"/>
              <a:t>of</a:t>
            </a:r>
            <a:r>
              <a:rPr lang="de-DE" sz="1600" dirty="0"/>
              <a:t> Diffusion-TS on rounD </a:t>
            </a:r>
            <a:r>
              <a:rPr lang="de-DE" sz="1600" dirty="0" err="1"/>
              <a:t>dataset</a:t>
            </a:r>
            <a:endParaRPr lang="de-DE" sz="1600" dirty="0"/>
          </a:p>
        </p:txBody>
      </p:sp>
      <p:sp>
        <p:nvSpPr>
          <p:cNvPr id="11" name="Textfeld 10">
            <a:extLst>
              <a:ext uri="{FF2B5EF4-FFF2-40B4-BE49-F238E27FC236}">
                <a16:creationId xmlns:a16="http://schemas.microsoft.com/office/drawing/2014/main" id="{93019662-7EB8-530A-EE71-97B197BB9450}"/>
              </a:ext>
            </a:extLst>
          </p:cNvPr>
          <p:cNvSpPr txBox="1"/>
          <p:nvPr/>
        </p:nvSpPr>
        <p:spPr>
          <a:xfrm>
            <a:off x="214489" y="5332708"/>
            <a:ext cx="6096000" cy="430887"/>
          </a:xfrm>
          <a:prstGeom prst="rect">
            <a:avLst/>
          </a:prstGeom>
          <a:noFill/>
        </p:spPr>
        <p:txBody>
          <a:bodyPr wrap="square">
            <a:spAutoFit/>
          </a:bodyPr>
          <a:lstStyle/>
          <a:p>
            <a:r>
              <a:rPr lang="de-DE" sz="1100" b="0" i="0" dirty="0" err="1">
                <a:solidFill>
                  <a:srgbClr val="222222"/>
                </a:solidFill>
                <a:effectLst/>
                <a:highlight>
                  <a:srgbClr val="FFFFFF"/>
                </a:highlight>
                <a:latin typeface="Arial" panose="020B0604020202020204" pitchFamily="34" charset="0"/>
              </a:rPr>
              <a:t>Wold</a:t>
            </a:r>
            <a:r>
              <a:rPr lang="de-DE" sz="1100" b="0" i="0" dirty="0">
                <a:solidFill>
                  <a:srgbClr val="222222"/>
                </a:solidFill>
                <a:effectLst/>
                <a:highlight>
                  <a:srgbClr val="FFFFFF"/>
                </a:highlight>
                <a:latin typeface="Arial" panose="020B0604020202020204" pitchFamily="34" charset="0"/>
              </a:rPr>
              <a:t>, Svante, Kim </a:t>
            </a:r>
            <a:r>
              <a:rPr lang="de-DE" sz="1100" b="0" i="0" dirty="0" err="1">
                <a:solidFill>
                  <a:srgbClr val="222222"/>
                </a:solidFill>
                <a:effectLst/>
                <a:highlight>
                  <a:srgbClr val="FFFFFF"/>
                </a:highlight>
                <a:latin typeface="Arial" panose="020B0604020202020204" pitchFamily="34" charset="0"/>
              </a:rPr>
              <a:t>Esbensen</a:t>
            </a:r>
            <a:r>
              <a:rPr lang="de-DE" sz="1100" b="0" i="0" dirty="0">
                <a:solidFill>
                  <a:srgbClr val="222222"/>
                </a:solidFill>
                <a:effectLst/>
                <a:highlight>
                  <a:srgbClr val="FFFFFF"/>
                </a:highlight>
                <a:latin typeface="Arial" panose="020B0604020202020204" pitchFamily="34" charset="0"/>
              </a:rPr>
              <a:t>, and Paul </a:t>
            </a:r>
            <a:r>
              <a:rPr lang="de-DE" sz="1100" b="0" i="0" dirty="0" err="1">
                <a:solidFill>
                  <a:srgbClr val="222222"/>
                </a:solidFill>
                <a:effectLst/>
                <a:highlight>
                  <a:srgbClr val="FFFFFF"/>
                </a:highlight>
                <a:latin typeface="Arial" panose="020B0604020202020204" pitchFamily="34" charset="0"/>
              </a:rPr>
              <a:t>Geladi</a:t>
            </a:r>
            <a:r>
              <a:rPr lang="de-DE" sz="1100" b="0" i="0" dirty="0">
                <a:solidFill>
                  <a:srgbClr val="222222"/>
                </a:solidFill>
                <a:effectLst/>
                <a:highlight>
                  <a:srgbClr val="FFFFFF"/>
                </a:highlight>
                <a:latin typeface="Arial" panose="020B0604020202020204" pitchFamily="34" charset="0"/>
              </a:rPr>
              <a:t>. "</a:t>
            </a:r>
            <a:r>
              <a:rPr lang="de-DE" sz="1100" b="0" i="0" dirty="0" err="1">
                <a:solidFill>
                  <a:srgbClr val="222222"/>
                </a:solidFill>
                <a:effectLst/>
                <a:highlight>
                  <a:srgbClr val="FFFFFF"/>
                </a:highlight>
                <a:latin typeface="Arial" panose="020B0604020202020204" pitchFamily="34" charset="0"/>
              </a:rPr>
              <a:t>Principal</a:t>
            </a:r>
            <a:r>
              <a:rPr lang="de-DE" sz="1100" b="0" i="0" dirty="0">
                <a:solidFill>
                  <a:srgbClr val="222222"/>
                </a:solidFill>
                <a:effectLst/>
                <a:highlight>
                  <a:srgbClr val="FFFFFF"/>
                </a:highlight>
                <a:latin typeface="Arial" panose="020B0604020202020204" pitchFamily="34" charset="0"/>
              </a:rPr>
              <a:t> </a:t>
            </a:r>
            <a:r>
              <a:rPr lang="de-DE" sz="1100" b="0" i="0" dirty="0" err="1">
                <a:solidFill>
                  <a:srgbClr val="222222"/>
                </a:solidFill>
                <a:effectLst/>
                <a:highlight>
                  <a:srgbClr val="FFFFFF"/>
                </a:highlight>
                <a:latin typeface="Arial" panose="020B0604020202020204" pitchFamily="34" charset="0"/>
              </a:rPr>
              <a:t>component</a:t>
            </a:r>
            <a:r>
              <a:rPr lang="de-DE" sz="1100" b="0" i="0" dirty="0">
                <a:solidFill>
                  <a:srgbClr val="222222"/>
                </a:solidFill>
                <a:effectLst/>
                <a:highlight>
                  <a:srgbClr val="FFFFFF"/>
                </a:highlight>
                <a:latin typeface="Arial" panose="020B0604020202020204" pitchFamily="34" charset="0"/>
              </a:rPr>
              <a:t> </a:t>
            </a:r>
            <a:r>
              <a:rPr lang="de-DE" sz="1100" b="0" i="0" dirty="0" err="1">
                <a:solidFill>
                  <a:srgbClr val="222222"/>
                </a:solidFill>
                <a:effectLst/>
                <a:highlight>
                  <a:srgbClr val="FFFFFF"/>
                </a:highlight>
                <a:latin typeface="Arial" panose="020B0604020202020204" pitchFamily="34" charset="0"/>
              </a:rPr>
              <a:t>analysis</a:t>
            </a:r>
            <a:r>
              <a:rPr lang="de-DE" sz="1100" b="0" i="0" dirty="0">
                <a:solidFill>
                  <a:srgbClr val="222222"/>
                </a:solidFill>
                <a:effectLst/>
                <a:highlight>
                  <a:srgbClr val="FFFFFF"/>
                </a:highlight>
                <a:latin typeface="Arial" panose="020B0604020202020204" pitchFamily="34" charset="0"/>
              </a:rPr>
              <a:t>." </a:t>
            </a:r>
            <a:r>
              <a:rPr lang="de-DE" sz="1100" b="0" i="1" dirty="0" err="1">
                <a:solidFill>
                  <a:srgbClr val="222222"/>
                </a:solidFill>
                <a:effectLst/>
                <a:highlight>
                  <a:srgbClr val="FFFFFF"/>
                </a:highlight>
                <a:latin typeface="Arial" panose="020B0604020202020204" pitchFamily="34" charset="0"/>
              </a:rPr>
              <a:t>Chemometrics</a:t>
            </a:r>
            <a:r>
              <a:rPr lang="de-DE" sz="1100" b="0" i="1" dirty="0">
                <a:solidFill>
                  <a:srgbClr val="222222"/>
                </a:solidFill>
                <a:effectLst/>
                <a:highlight>
                  <a:srgbClr val="FFFFFF"/>
                </a:highlight>
                <a:latin typeface="Arial" panose="020B0604020202020204" pitchFamily="34" charset="0"/>
              </a:rPr>
              <a:t> and intelligent </a:t>
            </a:r>
            <a:r>
              <a:rPr lang="de-DE" sz="1100" b="0" i="1" dirty="0" err="1">
                <a:solidFill>
                  <a:srgbClr val="222222"/>
                </a:solidFill>
                <a:effectLst/>
                <a:highlight>
                  <a:srgbClr val="FFFFFF"/>
                </a:highlight>
                <a:latin typeface="Arial" panose="020B0604020202020204" pitchFamily="34" charset="0"/>
              </a:rPr>
              <a:t>laboratory</a:t>
            </a:r>
            <a:r>
              <a:rPr lang="de-DE" sz="1100" b="0" i="1" dirty="0">
                <a:solidFill>
                  <a:srgbClr val="222222"/>
                </a:solidFill>
                <a:effectLst/>
                <a:highlight>
                  <a:srgbClr val="FFFFFF"/>
                </a:highlight>
                <a:latin typeface="Arial" panose="020B0604020202020204" pitchFamily="34" charset="0"/>
              </a:rPr>
              <a:t> </a:t>
            </a:r>
            <a:r>
              <a:rPr lang="de-DE" sz="1100" b="0" i="1" dirty="0" err="1">
                <a:solidFill>
                  <a:srgbClr val="222222"/>
                </a:solidFill>
                <a:effectLst/>
                <a:highlight>
                  <a:srgbClr val="FFFFFF"/>
                </a:highlight>
                <a:latin typeface="Arial" panose="020B0604020202020204" pitchFamily="34" charset="0"/>
              </a:rPr>
              <a:t>systems</a:t>
            </a:r>
            <a:r>
              <a:rPr lang="de-DE" sz="1100" b="0" i="0" dirty="0">
                <a:solidFill>
                  <a:srgbClr val="222222"/>
                </a:solidFill>
                <a:effectLst/>
                <a:highlight>
                  <a:srgbClr val="FFFFFF"/>
                </a:highlight>
                <a:latin typeface="Arial" panose="020B0604020202020204" pitchFamily="34" charset="0"/>
              </a:rPr>
              <a:t> 2.1-3 (1987): 37-52.</a:t>
            </a:r>
            <a:endParaRPr lang="de-DE" sz="1100" dirty="0"/>
          </a:p>
        </p:txBody>
      </p:sp>
      <p:sp>
        <p:nvSpPr>
          <p:cNvPr id="13" name="Textfeld 12">
            <a:extLst>
              <a:ext uri="{FF2B5EF4-FFF2-40B4-BE49-F238E27FC236}">
                <a16:creationId xmlns:a16="http://schemas.microsoft.com/office/drawing/2014/main" id="{F3A499C6-5C3E-DA4D-AEB8-CE189F551BFE}"/>
              </a:ext>
            </a:extLst>
          </p:cNvPr>
          <p:cNvSpPr txBox="1"/>
          <p:nvPr/>
        </p:nvSpPr>
        <p:spPr>
          <a:xfrm>
            <a:off x="214489" y="5703166"/>
            <a:ext cx="6096000" cy="430887"/>
          </a:xfrm>
          <a:prstGeom prst="rect">
            <a:avLst/>
          </a:prstGeom>
          <a:noFill/>
        </p:spPr>
        <p:txBody>
          <a:bodyPr wrap="square">
            <a:spAutoFit/>
          </a:bodyPr>
          <a:lstStyle/>
          <a:p>
            <a:r>
              <a:rPr lang="en-US" sz="1100" b="0" i="0" dirty="0">
                <a:solidFill>
                  <a:srgbClr val="222222"/>
                </a:solidFill>
                <a:effectLst/>
                <a:highlight>
                  <a:srgbClr val="FFFFFF"/>
                </a:highlight>
                <a:latin typeface="Arial" panose="020B0604020202020204" pitchFamily="34" charset="0"/>
              </a:rPr>
              <a:t>Van der </a:t>
            </a:r>
            <a:r>
              <a:rPr lang="en-US" sz="1100" b="0" i="0" dirty="0" err="1">
                <a:solidFill>
                  <a:srgbClr val="222222"/>
                </a:solidFill>
                <a:effectLst/>
                <a:highlight>
                  <a:srgbClr val="FFFFFF"/>
                </a:highlight>
                <a:latin typeface="Arial" panose="020B0604020202020204" pitchFamily="34" charset="0"/>
              </a:rPr>
              <a:t>Maaten</a:t>
            </a:r>
            <a:r>
              <a:rPr lang="en-US" sz="1100" b="0" i="0" dirty="0">
                <a:solidFill>
                  <a:srgbClr val="222222"/>
                </a:solidFill>
                <a:effectLst/>
                <a:highlight>
                  <a:srgbClr val="FFFFFF"/>
                </a:highlight>
                <a:latin typeface="Arial" panose="020B0604020202020204" pitchFamily="34" charset="0"/>
              </a:rPr>
              <a:t>, Laurens, and Geoffrey Hinton. "Visualizing data using t-SNE." </a:t>
            </a:r>
            <a:r>
              <a:rPr lang="en-US" sz="1100" b="0" i="1" dirty="0">
                <a:solidFill>
                  <a:srgbClr val="222222"/>
                </a:solidFill>
                <a:effectLst/>
                <a:highlight>
                  <a:srgbClr val="FFFFFF"/>
                </a:highlight>
                <a:latin typeface="Arial" panose="020B0604020202020204" pitchFamily="34" charset="0"/>
              </a:rPr>
              <a:t>Journal of machine learning research</a:t>
            </a:r>
            <a:r>
              <a:rPr lang="en-US" sz="1100" b="0" i="0" dirty="0">
                <a:solidFill>
                  <a:srgbClr val="222222"/>
                </a:solidFill>
                <a:effectLst/>
                <a:highlight>
                  <a:srgbClr val="FFFFFF"/>
                </a:highlight>
                <a:latin typeface="Arial" panose="020B0604020202020204" pitchFamily="34" charset="0"/>
              </a:rPr>
              <a:t> 9.11 (2008).</a:t>
            </a:r>
          </a:p>
        </p:txBody>
      </p:sp>
      <p:pic>
        <p:nvPicPr>
          <p:cNvPr id="12" name="Grafik 11">
            <a:extLst>
              <a:ext uri="{FF2B5EF4-FFF2-40B4-BE49-F238E27FC236}">
                <a16:creationId xmlns:a16="http://schemas.microsoft.com/office/drawing/2014/main" id="{4D31D92F-F651-40D9-EA72-C64ACC5490B1}"/>
              </a:ext>
            </a:extLst>
          </p:cNvPr>
          <p:cNvPicPr>
            <a:picLocks noChangeAspect="1"/>
          </p:cNvPicPr>
          <p:nvPr/>
        </p:nvPicPr>
        <p:blipFill>
          <a:blip r:embed="rId3"/>
          <a:stretch>
            <a:fillRect/>
          </a:stretch>
        </p:blipFill>
        <p:spPr>
          <a:xfrm>
            <a:off x="9000038" y="803295"/>
            <a:ext cx="2277892" cy="1741743"/>
          </a:xfrm>
          <a:prstGeom prst="rect">
            <a:avLst/>
          </a:prstGeom>
        </p:spPr>
      </p:pic>
      <p:pic>
        <p:nvPicPr>
          <p:cNvPr id="15" name="Grafik 14">
            <a:extLst>
              <a:ext uri="{FF2B5EF4-FFF2-40B4-BE49-F238E27FC236}">
                <a16:creationId xmlns:a16="http://schemas.microsoft.com/office/drawing/2014/main" id="{CC82635E-D723-2362-F6BB-35A31D0EBEFF}"/>
              </a:ext>
            </a:extLst>
          </p:cNvPr>
          <p:cNvPicPr>
            <a:picLocks noChangeAspect="1"/>
          </p:cNvPicPr>
          <p:nvPr/>
        </p:nvPicPr>
        <p:blipFill>
          <a:blip r:embed="rId4"/>
          <a:stretch>
            <a:fillRect/>
          </a:stretch>
        </p:blipFill>
        <p:spPr>
          <a:xfrm>
            <a:off x="9092606" y="2522431"/>
            <a:ext cx="2185324" cy="1728069"/>
          </a:xfrm>
          <a:prstGeom prst="rect">
            <a:avLst/>
          </a:prstGeom>
        </p:spPr>
      </p:pic>
      <p:pic>
        <p:nvPicPr>
          <p:cNvPr id="17" name="Grafik 16">
            <a:extLst>
              <a:ext uri="{FF2B5EF4-FFF2-40B4-BE49-F238E27FC236}">
                <a16:creationId xmlns:a16="http://schemas.microsoft.com/office/drawing/2014/main" id="{260BF023-CE20-BC11-849A-9618A3E22C3D}"/>
              </a:ext>
            </a:extLst>
          </p:cNvPr>
          <p:cNvPicPr>
            <a:picLocks noChangeAspect="1"/>
          </p:cNvPicPr>
          <p:nvPr/>
        </p:nvPicPr>
        <p:blipFill>
          <a:blip r:embed="rId5"/>
          <a:stretch>
            <a:fillRect/>
          </a:stretch>
        </p:blipFill>
        <p:spPr>
          <a:xfrm>
            <a:off x="9263786" y="4250500"/>
            <a:ext cx="2106712" cy="1605657"/>
          </a:xfrm>
          <a:prstGeom prst="rect">
            <a:avLst/>
          </a:prstGeom>
        </p:spPr>
      </p:pic>
    </p:spTree>
    <p:extLst>
      <p:ext uri="{BB962C8B-B14F-4D97-AF65-F5344CB8AC3E}">
        <p14:creationId xmlns:p14="http://schemas.microsoft.com/office/powerpoint/2010/main" val="3350251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1F58E6-AC49-AE01-6268-0F4EA3E529A0}"/>
              </a:ext>
            </a:extLst>
          </p:cNvPr>
          <p:cNvSpPr>
            <a:spLocks noGrp="1"/>
          </p:cNvSpPr>
          <p:nvPr>
            <p:ph type="title"/>
          </p:nvPr>
        </p:nvSpPr>
        <p:spPr/>
        <p:txBody>
          <a:bodyPr/>
          <a:lstStyle/>
          <a:p>
            <a:r>
              <a:rPr lang="en-US" dirty="0"/>
              <a:t>Comparison between models</a:t>
            </a:r>
          </a:p>
        </p:txBody>
      </p:sp>
      <p:sp>
        <p:nvSpPr>
          <p:cNvPr id="4" name="Foliennummernplatzhalter 3">
            <a:extLst>
              <a:ext uri="{FF2B5EF4-FFF2-40B4-BE49-F238E27FC236}">
                <a16:creationId xmlns:a16="http://schemas.microsoft.com/office/drawing/2014/main" id="{E3E0B301-A75A-6FA3-5A42-F19811ED7FA2}"/>
              </a:ext>
            </a:extLst>
          </p:cNvPr>
          <p:cNvSpPr>
            <a:spLocks noGrp="1"/>
          </p:cNvSpPr>
          <p:nvPr>
            <p:ph type="sldNum" sz="quarter" idx="4"/>
          </p:nvPr>
        </p:nvSpPr>
        <p:spPr/>
        <p:txBody>
          <a:bodyPr/>
          <a:lstStyle/>
          <a:p>
            <a:fld id="{016ACDC5-9792-4EE2-846B-33470306C646}" type="slidenum">
              <a:rPr lang="en-US" smtClean="0"/>
              <a:pPr/>
              <a:t>26</a:t>
            </a:fld>
            <a:endParaRPr lang="en-US" dirty="0"/>
          </a:p>
        </p:txBody>
      </p:sp>
      <p:sp>
        <p:nvSpPr>
          <p:cNvPr id="16" name="Textplatzhalter 4">
            <a:extLst>
              <a:ext uri="{FF2B5EF4-FFF2-40B4-BE49-F238E27FC236}">
                <a16:creationId xmlns:a16="http://schemas.microsoft.com/office/drawing/2014/main" id="{622DFAB2-9413-B985-BC3A-A19325BE8949}"/>
              </a:ext>
            </a:extLst>
          </p:cNvPr>
          <p:cNvSpPr txBox="1">
            <a:spLocks/>
          </p:cNvSpPr>
          <p:nvPr/>
        </p:nvSpPr>
        <p:spPr>
          <a:xfrm>
            <a:off x="383118" y="908050"/>
            <a:ext cx="11425767" cy="41731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Original and synthetic data distributions on </a:t>
            </a:r>
            <a:r>
              <a:rPr lang="en-US" dirty="0" err="1"/>
              <a:t>rounD</a:t>
            </a:r>
            <a:r>
              <a:rPr lang="en-US" dirty="0"/>
              <a:t> 10 seconds 1 vehicle</a:t>
            </a:r>
            <a:endParaRPr lang="de-DE" dirty="0"/>
          </a:p>
        </p:txBody>
      </p:sp>
      <p:sp>
        <p:nvSpPr>
          <p:cNvPr id="3" name="Textfeld 2">
            <a:extLst>
              <a:ext uri="{FF2B5EF4-FFF2-40B4-BE49-F238E27FC236}">
                <a16:creationId xmlns:a16="http://schemas.microsoft.com/office/drawing/2014/main" id="{8FF1C401-3CFB-6C2D-EEE4-69925E58E60B}"/>
              </a:ext>
            </a:extLst>
          </p:cNvPr>
          <p:cNvSpPr txBox="1"/>
          <p:nvPr/>
        </p:nvSpPr>
        <p:spPr>
          <a:xfrm>
            <a:off x="349349" y="2138364"/>
            <a:ext cx="1405890" cy="400110"/>
          </a:xfrm>
          <a:prstGeom prst="rect">
            <a:avLst/>
          </a:prstGeom>
          <a:noFill/>
        </p:spPr>
        <p:txBody>
          <a:bodyPr wrap="square" rtlCol="0">
            <a:spAutoFit/>
          </a:bodyPr>
          <a:lstStyle/>
          <a:p>
            <a:r>
              <a:rPr lang="de-DE" sz="2000" dirty="0"/>
              <a:t>TimeGAN</a:t>
            </a:r>
          </a:p>
        </p:txBody>
      </p:sp>
      <p:sp>
        <p:nvSpPr>
          <p:cNvPr id="12" name="Textfeld 11">
            <a:extLst>
              <a:ext uri="{FF2B5EF4-FFF2-40B4-BE49-F238E27FC236}">
                <a16:creationId xmlns:a16="http://schemas.microsoft.com/office/drawing/2014/main" id="{69B3E060-C3F6-7C0A-414B-9B575FEF669F}"/>
              </a:ext>
            </a:extLst>
          </p:cNvPr>
          <p:cNvSpPr txBox="1"/>
          <p:nvPr/>
        </p:nvSpPr>
        <p:spPr>
          <a:xfrm>
            <a:off x="219075" y="4530302"/>
            <a:ext cx="1689736" cy="400110"/>
          </a:xfrm>
          <a:prstGeom prst="rect">
            <a:avLst/>
          </a:prstGeom>
          <a:noFill/>
        </p:spPr>
        <p:txBody>
          <a:bodyPr wrap="square" rtlCol="0">
            <a:spAutoFit/>
          </a:bodyPr>
          <a:lstStyle/>
          <a:p>
            <a:r>
              <a:rPr lang="de-DE" sz="2000" dirty="0"/>
              <a:t>Diffusion-TS</a:t>
            </a:r>
          </a:p>
        </p:txBody>
      </p:sp>
      <p:pic>
        <p:nvPicPr>
          <p:cNvPr id="9" name="Grafik 8">
            <a:extLst>
              <a:ext uri="{FF2B5EF4-FFF2-40B4-BE49-F238E27FC236}">
                <a16:creationId xmlns:a16="http://schemas.microsoft.com/office/drawing/2014/main" id="{6F6682E4-8F9C-8800-23B3-69B2FA428B94}"/>
              </a:ext>
            </a:extLst>
          </p:cNvPr>
          <p:cNvPicPr>
            <a:picLocks noChangeAspect="1"/>
          </p:cNvPicPr>
          <p:nvPr/>
        </p:nvPicPr>
        <p:blipFill>
          <a:blip r:embed="rId3"/>
          <a:stretch>
            <a:fillRect/>
          </a:stretch>
        </p:blipFill>
        <p:spPr>
          <a:xfrm>
            <a:off x="1755239" y="1273832"/>
            <a:ext cx="2924025" cy="2320970"/>
          </a:xfrm>
          <a:prstGeom prst="rect">
            <a:avLst/>
          </a:prstGeom>
        </p:spPr>
      </p:pic>
      <p:pic>
        <p:nvPicPr>
          <p:cNvPr id="13" name="Grafik 12">
            <a:extLst>
              <a:ext uri="{FF2B5EF4-FFF2-40B4-BE49-F238E27FC236}">
                <a16:creationId xmlns:a16="http://schemas.microsoft.com/office/drawing/2014/main" id="{BC672A42-1279-7D02-97E1-301EEBD8ADFF}"/>
              </a:ext>
            </a:extLst>
          </p:cNvPr>
          <p:cNvPicPr>
            <a:picLocks noChangeAspect="1"/>
          </p:cNvPicPr>
          <p:nvPr/>
        </p:nvPicPr>
        <p:blipFill>
          <a:blip r:embed="rId4"/>
          <a:stretch>
            <a:fillRect/>
          </a:stretch>
        </p:blipFill>
        <p:spPr>
          <a:xfrm>
            <a:off x="4956692" y="1273832"/>
            <a:ext cx="2893579" cy="2233171"/>
          </a:xfrm>
          <a:prstGeom prst="rect">
            <a:avLst/>
          </a:prstGeom>
        </p:spPr>
      </p:pic>
      <p:pic>
        <p:nvPicPr>
          <p:cNvPr id="18" name="Grafik 17">
            <a:extLst>
              <a:ext uri="{FF2B5EF4-FFF2-40B4-BE49-F238E27FC236}">
                <a16:creationId xmlns:a16="http://schemas.microsoft.com/office/drawing/2014/main" id="{7B207976-8E06-F79F-0FD9-DA68B82248BE}"/>
              </a:ext>
            </a:extLst>
          </p:cNvPr>
          <p:cNvPicPr>
            <a:picLocks noChangeAspect="1"/>
          </p:cNvPicPr>
          <p:nvPr/>
        </p:nvPicPr>
        <p:blipFill>
          <a:blip r:embed="rId5"/>
          <a:stretch>
            <a:fillRect/>
          </a:stretch>
        </p:blipFill>
        <p:spPr>
          <a:xfrm>
            <a:off x="8320453" y="1372813"/>
            <a:ext cx="2730765" cy="2100301"/>
          </a:xfrm>
          <a:prstGeom prst="rect">
            <a:avLst/>
          </a:prstGeom>
        </p:spPr>
      </p:pic>
      <p:pic>
        <p:nvPicPr>
          <p:cNvPr id="20" name="Grafik 19">
            <a:extLst>
              <a:ext uri="{FF2B5EF4-FFF2-40B4-BE49-F238E27FC236}">
                <a16:creationId xmlns:a16="http://schemas.microsoft.com/office/drawing/2014/main" id="{C9E89C87-460B-4865-500F-36901502DF26}"/>
              </a:ext>
            </a:extLst>
          </p:cNvPr>
          <p:cNvPicPr>
            <a:picLocks noChangeAspect="1"/>
          </p:cNvPicPr>
          <p:nvPr/>
        </p:nvPicPr>
        <p:blipFill>
          <a:blip r:embed="rId6"/>
          <a:stretch>
            <a:fillRect/>
          </a:stretch>
        </p:blipFill>
        <p:spPr>
          <a:xfrm>
            <a:off x="1759697" y="3739149"/>
            <a:ext cx="2888492" cy="2320969"/>
          </a:xfrm>
          <a:prstGeom prst="rect">
            <a:avLst/>
          </a:prstGeom>
        </p:spPr>
      </p:pic>
      <p:pic>
        <p:nvPicPr>
          <p:cNvPr id="22" name="Grafik 21">
            <a:extLst>
              <a:ext uri="{FF2B5EF4-FFF2-40B4-BE49-F238E27FC236}">
                <a16:creationId xmlns:a16="http://schemas.microsoft.com/office/drawing/2014/main" id="{0343EA51-2201-513D-B799-49E5540A3370}"/>
              </a:ext>
            </a:extLst>
          </p:cNvPr>
          <p:cNvPicPr>
            <a:picLocks noChangeAspect="1"/>
          </p:cNvPicPr>
          <p:nvPr/>
        </p:nvPicPr>
        <p:blipFill>
          <a:blip r:embed="rId7"/>
          <a:stretch>
            <a:fillRect/>
          </a:stretch>
        </p:blipFill>
        <p:spPr>
          <a:xfrm>
            <a:off x="4928130" y="3739150"/>
            <a:ext cx="2922141" cy="2242484"/>
          </a:xfrm>
          <a:prstGeom prst="rect">
            <a:avLst/>
          </a:prstGeom>
        </p:spPr>
      </p:pic>
      <p:pic>
        <p:nvPicPr>
          <p:cNvPr id="24" name="Grafik 23">
            <a:extLst>
              <a:ext uri="{FF2B5EF4-FFF2-40B4-BE49-F238E27FC236}">
                <a16:creationId xmlns:a16="http://schemas.microsoft.com/office/drawing/2014/main" id="{42C5940E-D100-FA4C-192C-7B4910DCCF43}"/>
              </a:ext>
            </a:extLst>
          </p:cNvPr>
          <p:cNvPicPr>
            <a:picLocks noChangeAspect="1"/>
          </p:cNvPicPr>
          <p:nvPr/>
        </p:nvPicPr>
        <p:blipFill>
          <a:blip r:embed="rId8"/>
          <a:stretch>
            <a:fillRect/>
          </a:stretch>
        </p:blipFill>
        <p:spPr>
          <a:xfrm>
            <a:off x="8278885" y="3832102"/>
            <a:ext cx="2772333" cy="2113150"/>
          </a:xfrm>
          <a:prstGeom prst="rect">
            <a:avLst/>
          </a:prstGeom>
        </p:spPr>
      </p:pic>
    </p:spTree>
    <p:extLst>
      <p:ext uri="{BB962C8B-B14F-4D97-AF65-F5344CB8AC3E}">
        <p14:creationId xmlns:p14="http://schemas.microsoft.com/office/powerpoint/2010/main" val="545985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B46A5E-B6D2-935D-A7DE-5CF5CCB91FBD}"/>
              </a:ext>
            </a:extLst>
          </p:cNvPr>
          <p:cNvSpPr>
            <a:spLocks noGrp="1"/>
          </p:cNvSpPr>
          <p:nvPr>
            <p:ph type="title"/>
          </p:nvPr>
        </p:nvSpPr>
        <p:spPr/>
        <p:txBody>
          <a:bodyPr/>
          <a:lstStyle/>
          <a:p>
            <a:r>
              <a:rPr lang="de-DE" dirty="0"/>
              <a:t>Diffusion-TS - </a:t>
            </a:r>
            <a:r>
              <a:rPr lang="en-US" dirty="0"/>
              <a:t>Data distributions on different datasets 500 frames (20s) 5 vehicles</a:t>
            </a:r>
            <a:endParaRPr lang="de-DE" dirty="0"/>
          </a:p>
        </p:txBody>
      </p:sp>
      <p:sp>
        <p:nvSpPr>
          <p:cNvPr id="4" name="Foliennummernplatzhalter 3">
            <a:extLst>
              <a:ext uri="{FF2B5EF4-FFF2-40B4-BE49-F238E27FC236}">
                <a16:creationId xmlns:a16="http://schemas.microsoft.com/office/drawing/2014/main" id="{05E43B1B-0A99-2EC7-77CD-9FFEEF2DA0BC}"/>
              </a:ext>
            </a:extLst>
          </p:cNvPr>
          <p:cNvSpPr>
            <a:spLocks noGrp="1"/>
          </p:cNvSpPr>
          <p:nvPr>
            <p:ph type="sldNum" sz="quarter" idx="4"/>
          </p:nvPr>
        </p:nvSpPr>
        <p:spPr/>
        <p:txBody>
          <a:bodyPr/>
          <a:lstStyle/>
          <a:p>
            <a:fld id="{016ACDC5-9792-4EE2-846B-33470306C646}" type="slidenum">
              <a:rPr lang="en-US" smtClean="0"/>
              <a:pPr/>
              <a:t>27</a:t>
            </a:fld>
            <a:endParaRPr lang="en-US" dirty="0"/>
          </a:p>
        </p:txBody>
      </p:sp>
      <p:sp>
        <p:nvSpPr>
          <p:cNvPr id="8" name="Textfeld 7">
            <a:extLst>
              <a:ext uri="{FF2B5EF4-FFF2-40B4-BE49-F238E27FC236}">
                <a16:creationId xmlns:a16="http://schemas.microsoft.com/office/drawing/2014/main" id="{DB98EC01-2AA7-8B29-B017-A5B155D1E80E}"/>
              </a:ext>
            </a:extLst>
          </p:cNvPr>
          <p:cNvSpPr txBox="1"/>
          <p:nvPr/>
        </p:nvSpPr>
        <p:spPr>
          <a:xfrm>
            <a:off x="827926" y="3135185"/>
            <a:ext cx="963534" cy="400110"/>
          </a:xfrm>
          <a:prstGeom prst="rect">
            <a:avLst/>
          </a:prstGeom>
          <a:noFill/>
        </p:spPr>
        <p:txBody>
          <a:bodyPr wrap="square" rtlCol="0">
            <a:spAutoFit/>
          </a:bodyPr>
          <a:lstStyle/>
          <a:p>
            <a:r>
              <a:rPr lang="de-DE" sz="2000" dirty="0"/>
              <a:t>rounD</a:t>
            </a:r>
          </a:p>
        </p:txBody>
      </p:sp>
      <p:sp>
        <p:nvSpPr>
          <p:cNvPr id="11" name="Textfeld 10">
            <a:extLst>
              <a:ext uri="{FF2B5EF4-FFF2-40B4-BE49-F238E27FC236}">
                <a16:creationId xmlns:a16="http://schemas.microsoft.com/office/drawing/2014/main" id="{02031C74-4E66-A601-5578-EDF713E51838}"/>
              </a:ext>
            </a:extLst>
          </p:cNvPr>
          <p:cNvSpPr txBox="1"/>
          <p:nvPr/>
        </p:nvSpPr>
        <p:spPr>
          <a:xfrm>
            <a:off x="882448" y="4974657"/>
            <a:ext cx="811659" cy="400110"/>
          </a:xfrm>
          <a:prstGeom prst="rect">
            <a:avLst/>
          </a:prstGeom>
          <a:noFill/>
        </p:spPr>
        <p:txBody>
          <a:bodyPr wrap="square" rtlCol="0">
            <a:spAutoFit/>
          </a:bodyPr>
          <a:lstStyle/>
          <a:p>
            <a:r>
              <a:rPr lang="de-DE" sz="2000" dirty="0"/>
              <a:t>exiD</a:t>
            </a:r>
          </a:p>
        </p:txBody>
      </p:sp>
      <p:sp>
        <p:nvSpPr>
          <p:cNvPr id="14" name="Textfeld 13">
            <a:extLst>
              <a:ext uri="{FF2B5EF4-FFF2-40B4-BE49-F238E27FC236}">
                <a16:creationId xmlns:a16="http://schemas.microsoft.com/office/drawing/2014/main" id="{D7203413-5512-6F1A-D15F-D212EB0F9039}"/>
              </a:ext>
            </a:extLst>
          </p:cNvPr>
          <p:cNvSpPr txBox="1"/>
          <p:nvPr/>
        </p:nvSpPr>
        <p:spPr>
          <a:xfrm>
            <a:off x="882448" y="1343945"/>
            <a:ext cx="811659" cy="400110"/>
          </a:xfrm>
          <a:prstGeom prst="rect">
            <a:avLst/>
          </a:prstGeom>
          <a:noFill/>
        </p:spPr>
        <p:txBody>
          <a:bodyPr wrap="square" rtlCol="0">
            <a:spAutoFit/>
          </a:bodyPr>
          <a:lstStyle/>
          <a:p>
            <a:r>
              <a:rPr lang="de-DE" sz="2000" dirty="0"/>
              <a:t>inD</a:t>
            </a:r>
          </a:p>
        </p:txBody>
      </p:sp>
      <p:pic>
        <p:nvPicPr>
          <p:cNvPr id="5" name="Grafik 4">
            <a:extLst>
              <a:ext uri="{FF2B5EF4-FFF2-40B4-BE49-F238E27FC236}">
                <a16:creationId xmlns:a16="http://schemas.microsoft.com/office/drawing/2014/main" id="{D791167A-2C55-3B48-A0FE-66C472E86477}"/>
              </a:ext>
            </a:extLst>
          </p:cNvPr>
          <p:cNvPicPr>
            <a:picLocks noChangeAspect="1"/>
          </p:cNvPicPr>
          <p:nvPr/>
        </p:nvPicPr>
        <p:blipFill>
          <a:blip r:embed="rId3"/>
          <a:stretch>
            <a:fillRect/>
          </a:stretch>
        </p:blipFill>
        <p:spPr>
          <a:xfrm>
            <a:off x="2403996" y="795585"/>
            <a:ext cx="2260348" cy="1727636"/>
          </a:xfrm>
          <a:prstGeom prst="rect">
            <a:avLst/>
          </a:prstGeom>
        </p:spPr>
      </p:pic>
      <p:pic>
        <p:nvPicPr>
          <p:cNvPr id="9" name="Grafik 8">
            <a:extLst>
              <a:ext uri="{FF2B5EF4-FFF2-40B4-BE49-F238E27FC236}">
                <a16:creationId xmlns:a16="http://schemas.microsoft.com/office/drawing/2014/main" id="{2B37F0B9-2254-370F-BB3C-6BBAF7C69D74}"/>
              </a:ext>
            </a:extLst>
          </p:cNvPr>
          <p:cNvPicPr>
            <a:picLocks noChangeAspect="1"/>
          </p:cNvPicPr>
          <p:nvPr/>
        </p:nvPicPr>
        <p:blipFill>
          <a:blip r:embed="rId4"/>
          <a:stretch>
            <a:fillRect/>
          </a:stretch>
        </p:blipFill>
        <p:spPr>
          <a:xfrm>
            <a:off x="5311354" y="795585"/>
            <a:ext cx="2260348" cy="1748796"/>
          </a:xfrm>
          <a:prstGeom prst="rect">
            <a:avLst/>
          </a:prstGeom>
        </p:spPr>
      </p:pic>
      <p:pic>
        <p:nvPicPr>
          <p:cNvPr id="12" name="Grafik 11">
            <a:extLst>
              <a:ext uri="{FF2B5EF4-FFF2-40B4-BE49-F238E27FC236}">
                <a16:creationId xmlns:a16="http://schemas.microsoft.com/office/drawing/2014/main" id="{67F0BA5B-3428-F5DB-B82F-9B0281565BF6}"/>
              </a:ext>
            </a:extLst>
          </p:cNvPr>
          <p:cNvPicPr>
            <a:picLocks noChangeAspect="1"/>
          </p:cNvPicPr>
          <p:nvPr/>
        </p:nvPicPr>
        <p:blipFill>
          <a:blip r:embed="rId5"/>
          <a:stretch>
            <a:fillRect/>
          </a:stretch>
        </p:blipFill>
        <p:spPr>
          <a:xfrm>
            <a:off x="8414061" y="859209"/>
            <a:ext cx="2226287" cy="1623979"/>
          </a:xfrm>
          <a:prstGeom prst="rect">
            <a:avLst/>
          </a:prstGeom>
        </p:spPr>
      </p:pic>
      <p:pic>
        <p:nvPicPr>
          <p:cNvPr id="23" name="Grafik 22">
            <a:extLst>
              <a:ext uri="{FF2B5EF4-FFF2-40B4-BE49-F238E27FC236}">
                <a16:creationId xmlns:a16="http://schemas.microsoft.com/office/drawing/2014/main" id="{156C3332-B0BA-83F6-84B2-E50027103EA7}"/>
              </a:ext>
            </a:extLst>
          </p:cNvPr>
          <p:cNvPicPr>
            <a:picLocks noChangeAspect="1"/>
          </p:cNvPicPr>
          <p:nvPr/>
        </p:nvPicPr>
        <p:blipFill>
          <a:blip r:embed="rId6"/>
          <a:stretch>
            <a:fillRect/>
          </a:stretch>
        </p:blipFill>
        <p:spPr>
          <a:xfrm>
            <a:off x="2403996" y="2544381"/>
            <a:ext cx="2260348" cy="1734207"/>
          </a:xfrm>
          <a:prstGeom prst="rect">
            <a:avLst/>
          </a:prstGeom>
        </p:spPr>
      </p:pic>
      <p:pic>
        <p:nvPicPr>
          <p:cNvPr id="27" name="Grafik 26">
            <a:extLst>
              <a:ext uri="{FF2B5EF4-FFF2-40B4-BE49-F238E27FC236}">
                <a16:creationId xmlns:a16="http://schemas.microsoft.com/office/drawing/2014/main" id="{9A0543B1-1007-C945-105C-A56048C3CA18}"/>
              </a:ext>
            </a:extLst>
          </p:cNvPr>
          <p:cNvPicPr>
            <a:picLocks noChangeAspect="1"/>
          </p:cNvPicPr>
          <p:nvPr/>
        </p:nvPicPr>
        <p:blipFill>
          <a:blip r:embed="rId7"/>
          <a:stretch>
            <a:fillRect/>
          </a:stretch>
        </p:blipFill>
        <p:spPr>
          <a:xfrm>
            <a:off x="5361924" y="2522946"/>
            <a:ext cx="2231418" cy="1775406"/>
          </a:xfrm>
          <a:prstGeom prst="rect">
            <a:avLst/>
          </a:prstGeom>
        </p:spPr>
      </p:pic>
      <p:pic>
        <p:nvPicPr>
          <p:cNvPr id="31" name="Grafik 30">
            <a:extLst>
              <a:ext uri="{FF2B5EF4-FFF2-40B4-BE49-F238E27FC236}">
                <a16:creationId xmlns:a16="http://schemas.microsoft.com/office/drawing/2014/main" id="{35CBF2A2-C7F2-2847-E4D0-1120C709298A}"/>
              </a:ext>
            </a:extLst>
          </p:cNvPr>
          <p:cNvPicPr>
            <a:picLocks noChangeAspect="1"/>
          </p:cNvPicPr>
          <p:nvPr/>
        </p:nvPicPr>
        <p:blipFill>
          <a:blip r:embed="rId8"/>
          <a:stretch>
            <a:fillRect/>
          </a:stretch>
        </p:blipFill>
        <p:spPr>
          <a:xfrm>
            <a:off x="8517576" y="2598659"/>
            <a:ext cx="2122772" cy="1623979"/>
          </a:xfrm>
          <a:prstGeom prst="rect">
            <a:avLst/>
          </a:prstGeom>
        </p:spPr>
      </p:pic>
      <p:pic>
        <p:nvPicPr>
          <p:cNvPr id="39" name="Grafik 38">
            <a:extLst>
              <a:ext uri="{FF2B5EF4-FFF2-40B4-BE49-F238E27FC236}">
                <a16:creationId xmlns:a16="http://schemas.microsoft.com/office/drawing/2014/main" id="{C43D3AD8-32DD-80F2-83BA-731D4CEE950B}"/>
              </a:ext>
            </a:extLst>
          </p:cNvPr>
          <p:cNvPicPr>
            <a:picLocks noChangeAspect="1"/>
          </p:cNvPicPr>
          <p:nvPr/>
        </p:nvPicPr>
        <p:blipFill>
          <a:blip r:embed="rId9"/>
          <a:stretch>
            <a:fillRect/>
          </a:stretch>
        </p:blipFill>
        <p:spPr>
          <a:xfrm>
            <a:off x="2359672" y="4287009"/>
            <a:ext cx="2358103" cy="1775406"/>
          </a:xfrm>
          <a:prstGeom prst="rect">
            <a:avLst/>
          </a:prstGeom>
        </p:spPr>
      </p:pic>
      <p:pic>
        <p:nvPicPr>
          <p:cNvPr id="41" name="Grafik 40">
            <a:extLst>
              <a:ext uri="{FF2B5EF4-FFF2-40B4-BE49-F238E27FC236}">
                <a16:creationId xmlns:a16="http://schemas.microsoft.com/office/drawing/2014/main" id="{B909E2E7-2299-8E33-CFF3-0D0764591A32}"/>
              </a:ext>
            </a:extLst>
          </p:cNvPr>
          <p:cNvPicPr>
            <a:picLocks noChangeAspect="1"/>
          </p:cNvPicPr>
          <p:nvPr/>
        </p:nvPicPr>
        <p:blipFill>
          <a:blip r:embed="rId10"/>
          <a:stretch>
            <a:fillRect/>
          </a:stretch>
        </p:blipFill>
        <p:spPr>
          <a:xfrm>
            <a:off x="5308493" y="4334780"/>
            <a:ext cx="2263209" cy="1733142"/>
          </a:xfrm>
          <a:prstGeom prst="rect">
            <a:avLst/>
          </a:prstGeom>
        </p:spPr>
      </p:pic>
      <p:pic>
        <p:nvPicPr>
          <p:cNvPr id="43" name="Grafik 42">
            <a:extLst>
              <a:ext uri="{FF2B5EF4-FFF2-40B4-BE49-F238E27FC236}">
                <a16:creationId xmlns:a16="http://schemas.microsoft.com/office/drawing/2014/main" id="{1CAB6AF3-2ECF-79C2-2E36-953272862369}"/>
              </a:ext>
            </a:extLst>
          </p:cNvPr>
          <p:cNvPicPr>
            <a:picLocks noChangeAspect="1"/>
          </p:cNvPicPr>
          <p:nvPr/>
        </p:nvPicPr>
        <p:blipFill>
          <a:blip r:embed="rId11"/>
          <a:stretch>
            <a:fillRect/>
          </a:stretch>
        </p:blipFill>
        <p:spPr>
          <a:xfrm>
            <a:off x="8367752" y="4339431"/>
            <a:ext cx="2318903" cy="1723840"/>
          </a:xfrm>
          <a:prstGeom prst="rect">
            <a:avLst/>
          </a:prstGeom>
        </p:spPr>
      </p:pic>
    </p:spTree>
    <p:extLst>
      <p:ext uri="{BB962C8B-B14F-4D97-AF65-F5344CB8AC3E}">
        <p14:creationId xmlns:p14="http://schemas.microsoft.com/office/powerpoint/2010/main" val="31913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74F861-A56B-2377-8CA9-2065E7D59AB6}"/>
              </a:ext>
            </a:extLst>
          </p:cNvPr>
          <p:cNvSpPr>
            <a:spLocks noGrp="1"/>
          </p:cNvSpPr>
          <p:nvPr>
            <p:ph type="title"/>
          </p:nvPr>
        </p:nvSpPr>
        <p:spPr/>
        <p:txBody>
          <a:bodyPr/>
          <a:lstStyle/>
          <a:p>
            <a:r>
              <a:rPr lang="de-DE" dirty="0"/>
              <a:t>Result </a:t>
            </a:r>
            <a:r>
              <a:rPr lang="de-DE" dirty="0" err="1"/>
              <a:t>summary</a:t>
            </a:r>
            <a:endParaRPr lang="de-DE" dirty="0"/>
          </a:p>
        </p:txBody>
      </p:sp>
      <p:sp>
        <p:nvSpPr>
          <p:cNvPr id="3" name="Textplatzhalter 2">
            <a:extLst>
              <a:ext uri="{FF2B5EF4-FFF2-40B4-BE49-F238E27FC236}">
                <a16:creationId xmlns:a16="http://schemas.microsoft.com/office/drawing/2014/main" id="{0FECABCA-1B6F-DBC5-B531-1F68304604A1}"/>
              </a:ext>
            </a:extLst>
          </p:cNvPr>
          <p:cNvSpPr>
            <a:spLocks noGrp="1"/>
          </p:cNvSpPr>
          <p:nvPr>
            <p:ph type="body" sz="quarter" idx="13"/>
          </p:nvPr>
        </p:nvSpPr>
        <p:spPr/>
        <p:txBody>
          <a:bodyPr/>
          <a:lstStyle/>
          <a:p>
            <a:r>
              <a:rPr lang="en-US" dirty="0"/>
              <a:t>Complexity in Learning Different Track Types:</a:t>
            </a:r>
          </a:p>
          <a:p>
            <a:pPr lvl="1"/>
            <a:r>
              <a:rPr lang="en-US" dirty="0"/>
              <a:t>Irregular paths, challenging learning (</a:t>
            </a:r>
            <a:r>
              <a:rPr lang="de-DE" altLang="zh-CN" dirty="0" err="1"/>
              <a:t>pedestrians</a:t>
            </a:r>
            <a:r>
              <a:rPr lang="de-DE" altLang="zh-CN" dirty="0"/>
              <a:t>, </a:t>
            </a:r>
            <a:r>
              <a:rPr lang="de-DE" altLang="zh-CN" dirty="0" err="1"/>
              <a:t>bicycles</a:t>
            </a:r>
            <a:r>
              <a:rPr lang="en-US" dirty="0"/>
              <a:t>).</a:t>
            </a:r>
          </a:p>
          <a:p>
            <a:pPr lvl="1"/>
            <a:r>
              <a:rPr lang="en-US" dirty="0"/>
              <a:t>Predictable paths, simpler learning (cars).</a:t>
            </a:r>
          </a:p>
          <a:p>
            <a:r>
              <a:rPr lang="en-US" altLang="zh-CN" dirty="0"/>
              <a:t>Impact of Increasing Vehicles:</a:t>
            </a:r>
          </a:p>
          <a:p>
            <a:pPr lvl="1"/>
            <a:r>
              <a:rPr lang="en-US" dirty="0"/>
              <a:t>More vehicles increase feature dimensions, complicating learning.</a:t>
            </a:r>
          </a:p>
          <a:p>
            <a:r>
              <a:rPr lang="en-US" dirty="0"/>
              <a:t>Comparison Between Generative Models:</a:t>
            </a:r>
          </a:p>
          <a:p>
            <a:pPr lvl="1"/>
            <a:r>
              <a:rPr lang="en-US" altLang="zh-CN" dirty="0"/>
              <a:t>Diffusion models: Easier training, better convergence, superior data overlap.</a:t>
            </a:r>
          </a:p>
          <a:p>
            <a:pPr lvl="1"/>
            <a:r>
              <a:rPr lang="en-US" altLang="zh-CN" dirty="0" err="1"/>
              <a:t>TimeGAN</a:t>
            </a:r>
            <a:r>
              <a:rPr lang="en-US" altLang="zh-CN" dirty="0"/>
              <a:t>: Comparatively harder to train and judge.</a:t>
            </a:r>
          </a:p>
          <a:p>
            <a:r>
              <a:rPr lang="en-US" altLang="zh-CN" dirty="0"/>
              <a:t>Performance Across Datasets:</a:t>
            </a:r>
          </a:p>
          <a:p>
            <a:pPr lvl="1"/>
            <a:r>
              <a:rPr lang="en-US" dirty="0" err="1"/>
              <a:t>exiD</a:t>
            </a:r>
            <a:r>
              <a:rPr lang="en-US" dirty="0"/>
              <a:t> &gt; </a:t>
            </a:r>
            <a:r>
              <a:rPr lang="en-US" dirty="0" err="1"/>
              <a:t>rounD</a:t>
            </a:r>
            <a:r>
              <a:rPr lang="en-US" dirty="0"/>
              <a:t> &gt; </a:t>
            </a:r>
            <a:r>
              <a:rPr lang="en-US" dirty="0" err="1"/>
              <a:t>inD</a:t>
            </a:r>
            <a:r>
              <a:rPr lang="en-US" dirty="0"/>
              <a:t>: Reflects vehicular dynamics complexity.</a:t>
            </a:r>
          </a:p>
          <a:p>
            <a:pPr lvl="1"/>
            <a:r>
              <a:rPr lang="en-US" dirty="0" err="1"/>
              <a:t>highD</a:t>
            </a:r>
            <a:r>
              <a:rPr lang="en-US" dirty="0"/>
              <a:t> and </a:t>
            </a:r>
            <a:r>
              <a:rPr lang="en-US" dirty="0" err="1"/>
              <a:t>uniD</a:t>
            </a:r>
            <a:r>
              <a:rPr lang="en-US" dirty="0"/>
              <a:t>: Too simplistic or complex for CPM Olympic test cases.</a:t>
            </a:r>
            <a:endParaRPr lang="de-DE" dirty="0"/>
          </a:p>
          <a:p>
            <a:pPr marL="0" indent="0">
              <a:buNone/>
            </a:pPr>
            <a:endParaRPr lang="de-DE" dirty="0"/>
          </a:p>
        </p:txBody>
      </p:sp>
      <p:sp>
        <p:nvSpPr>
          <p:cNvPr id="4" name="Foliennummernplatzhalter 3">
            <a:extLst>
              <a:ext uri="{FF2B5EF4-FFF2-40B4-BE49-F238E27FC236}">
                <a16:creationId xmlns:a16="http://schemas.microsoft.com/office/drawing/2014/main" id="{515D819D-F0FE-EB6E-EDCA-A5A5AC616197}"/>
              </a:ext>
            </a:extLst>
          </p:cNvPr>
          <p:cNvSpPr>
            <a:spLocks noGrp="1"/>
          </p:cNvSpPr>
          <p:nvPr>
            <p:ph type="sldNum" sz="quarter" idx="4"/>
          </p:nvPr>
        </p:nvSpPr>
        <p:spPr/>
        <p:txBody>
          <a:bodyPr/>
          <a:lstStyle/>
          <a:p>
            <a:fld id="{016ACDC5-9792-4EE2-846B-33470306C646}" type="slidenum">
              <a:rPr lang="en-US" smtClean="0"/>
              <a:pPr/>
              <a:t>28</a:t>
            </a:fld>
            <a:endParaRPr lang="en-US" dirty="0"/>
          </a:p>
        </p:txBody>
      </p:sp>
      <p:sp>
        <p:nvSpPr>
          <p:cNvPr id="5" name="Textplatzhalter 4">
            <a:extLst>
              <a:ext uri="{FF2B5EF4-FFF2-40B4-BE49-F238E27FC236}">
                <a16:creationId xmlns:a16="http://schemas.microsoft.com/office/drawing/2014/main" id="{DFD16A2F-5D35-DC25-4CF6-9639B7A1E9CC}"/>
              </a:ext>
            </a:extLst>
          </p:cNvPr>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2593875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83118" y="908048"/>
            <a:ext cx="11423999" cy="5035551"/>
          </a:xfrm>
        </p:spPr>
        <p:txBody>
          <a:bodyPr>
            <a:noAutofit/>
          </a:bodyPr>
          <a:lstStyle/>
          <a:p>
            <a:r>
              <a:rPr lang="en-US" b="0" i="0" u="none" strike="noStrike" baseline="0" dirty="0"/>
              <a:t>AI-based models</a:t>
            </a:r>
            <a:endParaRPr lang="en-US" dirty="0"/>
          </a:p>
          <a:p>
            <a:pPr lvl="1"/>
            <a:r>
              <a:rPr lang="de-DE" dirty="0"/>
              <a:t>Generative Adversarial Network (GAN) / Time-</a:t>
            </a:r>
            <a:r>
              <a:rPr lang="de-DE" dirty="0" err="1"/>
              <a:t>series</a:t>
            </a:r>
            <a:r>
              <a:rPr lang="de-DE" dirty="0"/>
              <a:t> GAN (</a:t>
            </a:r>
            <a:r>
              <a:rPr lang="de-DE" dirty="0" err="1"/>
              <a:t>TimeGAN</a:t>
            </a:r>
            <a:r>
              <a:rPr lang="de-DE" dirty="0"/>
              <a:t>)</a:t>
            </a:r>
          </a:p>
          <a:p>
            <a:pPr lvl="1"/>
            <a:r>
              <a:rPr lang="de-DE" sz="1800" dirty="0" err="1">
                <a:solidFill>
                  <a:srgbClr val="222222"/>
                </a:solidFill>
              </a:rPr>
              <a:t>Denoising</a:t>
            </a:r>
            <a:r>
              <a:rPr lang="de-DE" sz="1800" dirty="0">
                <a:solidFill>
                  <a:srgbClr val="222222"/>
                </a:solidFill>
              </a:rPr>
              <a:t> </a:t>
            </a:r>
            <a:r>
              <a:rPr lang="de-DE" sz="1800" dirty="0" err="1">
                <a:solidFill>
                  <a:srgbClr val="222222"/>
                </a:solidFill>
              </a:rPr>
              <a:t>diffusion</a:t>
            </a:r>
            <a:r>
              <a:rPr lang="de-DE" sz="1800" dirty="0">
                <a:solidFill>
                  <a:srgbClr val="222222"/>
                </a:solidFill>
              </a:rPr>
              <a:t> </a:t>
            </a:r>
            <a:r>
              <a:rPr lang="de-DE" sz="1800" dirty="0" err="1">
                <a:solidFill>
                  <a:srgbClr val="222222"/>
                </a:solidFill>
              </a:rPr>
              <a:t>probabilistic</a:t>
            </a:r>
            <a:r>
              <a:rPr lang="de-DE" sz="1800" dirty="0">
                <a:solidFill>
                  <a:srgbClr val="222222"/>
                </a:solidFill>
              </a:rPr>
              <a:t> </a:t>
            </a:r>
            <a:r>
              <a:rPr lang="de-DE" sz="1800" dirty="0" err="1">
                <a:solidFill>
                  <a:srgbClr val="222222"/>
                </a:solidFill>
              </a:rPr>
              <a:t>models</a:t>
            </a:r>
            <a:r>
              <a:rPr lang="de-DE" sz="1800" dirty="0">
                <a:solidFill>
                  <a:srgbClr val="222222"/>
                </a:solidFill>
              </a:rPr>
              <a:t> </a:t>
            </a:r>
            <a:r>
              <a:rPr lang="de-DE" dirty="0">
                <a:solidFill>
                  <a:srgbClr val="222222"/>
                </a:solidFill>
              </a:rPr>
              <a:t>/</a:t>
            </a:r>
            <a:r>
              <a:rPr lang="de-DE" sz="1800" dirty="0">
                <a:solidFill>
                  <a:srgbClr val="222222"/>
                </a:solidFill>
              </a:rPr>
              <a:t> </a:t>
            </a:r>
            <a:r>
              <a:rPr lang="de-DE" dirty="0"/>
              <a:t>Diffusion Time-Series (Diffusion-TS)</a:t>
            </a:r>
          </a:p>
          <a:p>
            <a:pPr lvl="1"/>
            <a:endParaRPr lang="en-US" dirty="0"/>
          </a:p>
          <a:p>
            <a:r>
              <a:rPr lang="en-US" dirty="0"/>
              <a:t>Implementation</a:t>
            </a:r>
          </a:p>
          <a:p>
            <a:pPr lvl="1"/>
            <a:r>
              <a:rPr lang="en-US" dirty="0"/>
              <a:t>Preprocess the real-world data to time series test cases</a:t>
            </a:r>
          </a:p>
          <a:p>
            <a:pPr lvl="1"/>
            <a:r>
              <a:rPr lang="en-US" dirty="0"/>
              <a:t>Adjust the AI-based framework to generate fake test cases </a:t>
            </a:r>
          </a:p>
          <a:p>
            <a:pPr marL="355600" lvl="1" indent="0">
              <a:buNone/>
            </a:pPr>
            <a:endParaRPr lang="en-US" b="0" i="0" u="none" strike="noStrike" baseline="0" dirty="0"/>
          </a:p>
          <a:p>
            <a:r>
              <a:rPr lang="en-US" dirty="0"/>
              <a:t>Evaluation of the generations</a:t>
            </a:r>
            <a:endParaRPr lang="en-US" b="0" i="0" u="none" strike="noStrike" baseline="0" dirty="0"/>
          </a:p>
          <a:p>
            <a:pPr lvl="1"/>
            <a:r>
              <a:rPr lang="en-US" b="0" i="0" u="none" strike="noStrike" baseline="0" dirty="0"/>
              <a:t>Qualitative analysis: Visualization</a:t>
            </a:r>
          </a:p>
          <a:p>
            <a:pPr lvl="1"/>
            <a:r>
              <a:rPr lang="de-DE" dirty="0" err="1"/>
              <a:t>Quantitive</a:t>
            </a:r>
            <a:r>
              <a:rPr lang="de-DE" dirty="0"/>
              <a:t> </a:t>
            </a:r>
            <a:r>
              <a:rPr lang="de-DE" dirty="0" err="1"/>
              <a:t>analysis</a:t>
            </a:r>
            <a:r>
              <a:rPr lang="de-DE" dirty="0"/>
              <a:t>: </a:t>
            </a:r>
            <a:r>
              <a:rPr lang="en-US" dirty="0"/>
              <a:t>Data Distributions </a:t>
            </a:r>
            <a:endParaRPr lang="de-DE" dirty="0"/>
          </a:p>
          <a:p>
            <a:pPr lvl="1"/>
            <a:endParaRPr lang="en-US" dirty="0"/>
          </a:p>
          <a:p>
            <a:r>
              <a:rPr lang="en-US" dirty="0"/>
              <a:t>Integration into CPM Remote</a:t>
            </a:r>
          </a:p>
          <a:p>
            <a:pPr lvl="1"/>
            <a:r>
              <a:rPr lang="en-US" dirty="0"/>
              <a:t>Convert the test cases into XML for CPM Remote</a:t>
            </a:r>
          </a:p>
          <a:p>
            <a:pPr lvl="1"/>
            <a:r>
              <a:rPr lang="en-US" dirty="0"/>
              <a:t>Merge the test cases into CPM Remote</a:t>
            </a:r>
          </a:p>
        </p:txBody>
      </p:sp>
      <p:sp>
        <p:nvSpPr>
          <p:cNvPr id="5" name="Titel 4"/>
          <p:cNvSpPr>
            <a:spLocks noGrp="1"/>
          </p:cNvSpPr>
          <p:nvPr>
            <p:ph type="title"/>
          </p:nvPr>
        </p:nvSpPr>
        <p:spPr/>
        <p:txBody>
          <a:bodyPr/>
          <a:lstStyle/>
          <a:p>
            <a:r>
              <a:rPr lang="en-US" b="1" dirty="0"/>
              <a:t>Agenda</a:t>
            </a:r>
          </a:p>
        </p:txBody>
      </p:sp>
      <p:sp>
        <p:nvSpPr>
          <p:cNvPr id="4" name="Foliennummernplatzhalter 3"/>
          <p:cNvSpPr>
            <a:spLocks noGrp="1"/>
          </p:cNvSpPr>
          <p:nvPr>
            <p:ph type="sldNum" sz="quarter" idx="4"/>
          </p:nvPr>
        </p:nvSpPr>
        <p:spPr/>
        <p:txBody>
          <a:bodyPr/>
          <a:lstStyle/>
          <a:p>
            <a:fld id="{016ACDC5-9792-4EE2-846B-33470306C646}" type="slidenum">
              <a:rPr lang="en-US" smtClean="0"/>
              <a:pPr/>
              <a:t>29</a:t>
            </a:fld>
            <a:endParaRPr lang="en-US" dirty="0"/>
          </a:p>
        </p:txBody>
      </p:sp>
      <p:pic>
        <p:nvPicPr>
          <p:cNvPr id="3" name="Grafik 2">
            <a:extLst>
              <a:ext uri="{FF2B5EF4-FFF2-40B4-BE49-F238E27FC236}">
                <a16:creationId xmlns:a16="http://schemas.microsoft.com/office/drawing/2014/main" id="{31DBA3F5-47D0-4661-9F01-0CF34CA25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00" y="835702"/>
            <a:ext cx="417600" cy="417600"/>
          </a:xfrm>
          <a:prstGeom prst="rect">
            <a:avLst/>
          </a:prstGeom>
        </p:spPr>
      </p:pic>
      <p:pic>
        <p:nvPicPr>
          <p:cNvPr id="8" name="Grafik 7">
            <a:extLst>
              <a:ext uri="{FF2B5EF4-FFF2-40B4-BE49-F238E27FC236}">
                <a16:creationId xmlns:a16="http://schemas.microsoft.com/office/drawing/2014/main" id="{235F6F53-382D-4696-B6C6-9AB1F2BFF6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 y="3297796"/>
            <a:ext cx="417600" cy="417600"/>
          </a:xfrm>
          <a:prstGeom prst="rect">
            <a:avLst/>
          </a:prstGeom>
        </p:spPr>
      </p:pic>
      <p:pic>
        <p:nvPicPr>
          <p:cNvPr id="7" name="Picture 6" descr="Icon&#10;&#10;Description automatically generated">
            <a:extLst>
              <a:ext uri="{FF2B5EF4-FFF2-40B4-BE49-F238E27FC236}">
                <a16:creationId xmlns:a16="http://schemas.microsoft.com/office/drawing/2014/main" id="{84B80F19-DF9B-BC4A-9CEB-2A6B9AE64B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6700" y="4604397"/>
            <a:ext cx="417600" cy="417600"/>
          </a:xfrm>
          <a:prstGeom prst="rect">
            <a:avLst/>
          </a:prstGeom>
        </p:spPr>
      </p:pic>
      <p:pic>
        <p:nvPicPr>
          <p:cNvPr id="9" name="Replay" descr="Icon&#10;&#10;Description automatically generated">
            <a:extLst>
              <a:ext uri="{FF2B5EF4-FFF2-40B4-BE49-F238E27FC236}">
                <a16:creationId xmlns:a16="http://schemas.microsoft.com/office/drawing/2014/main" id="{2B446713-C06A-8445-9EAC-158842D999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6700" y="2142303"/>
            <a:ext cx="417600" cy="417600"/>
          </a:xfrm>
          <a:prstGeom prst="rect">
            <a:avLst/>
          </a:prstGeom>
          <a:ln w="12700">
            <a:noFill/>
          </a:ln>
        </p:spPr>
      </p:pic>
      <p:sp>
        <p:nvSpPr>
          <p:cNvPr id="11" name="Rectangle 10">
            <a:extLst>
              <a:ext uri="{FF2B5EF4-FFF2-40B4-BE49-F238E27FC236}">
                <a16:creationId xmlns:a16="http://schemas.microsoft.com/office/drawing/2014/main" id="{2DE5D9DF-5D22-3A4E-B128-504FCF501DE8}"/>
              </a:ext>
            </a:extLst>
          </p:cNvPr>
          <p:cNvSpPr/>
          <p:nvPr/>
        </p:nvSpPr>
        <p:spPr>
          <a:xfrm>
            <a:off x="199275" y="825382"/>
            <a:ext cx="9271819" cy="36769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2" name="PB">
            <a:extLst>
              <a:ext uri="{FF2B5EF4-FFF2-40B4-BE49-F238E27FC236}">
                <a16:creationId xmlns:a16="http://schemas.microsoft.com/office/drawing/2014/main" id="{8DFDA3D2-10D2-9244-BD48-435538541C03}"/>
              </a:ext>
            </a:extLst>
          </p:cNvPr>
          <p:cNvSpPr/>
          <p:nvPr/>
        </p:nvSpPr>
        <p:spPr>
          <a:xfrm>
            <a:off x="0" y="6832600"/>
            <a:ext cx="1486829"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Tree>
    <p:extLst>
      <p:ext uri="{BB962C8B-B14F-4D97-AF65-F5344CB8AC3E}">
        <p14:creationId xmlns:p14="http://schemas.microsoft.com/office/powerpoint/2010/main" val="27633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83118" y="908048"/>
            <a:ext cx="11423999" cy="5035551"/>
          </a:xfrm>
        </p:spPr>
        <p:txBody>
          <a:bodyPr>
            <a:noAutofit/>
          </a:bodyPr>
          <a:lstStyle/>
          <a:p>
            <a:r>
              <a:rPr lang="en-US" b="0" i="0" u="none" strike="noStrike" baseline="0" dirty="0"/>
              <a:t>AI-based models</a:t>
            </a:r>
            <a:endParaRPr lang="en-US" dirty="0"/>
          </a:p>
          <a:p>
            <a:pPr lvl="1"/>
            <a:r>
              <a:rPr lang="de-DE" dirty="0"/>
              <a:t>Generative Adversarial Network (GAN) / Time-</a:t>
            </a:r>
            <a:r>
              <a:rPr lang="de-DE" dirty="0" err="1"/>
              <a:t>series</a:t>
            </a:r>
            <a:r>
              <a:rPr lang="de-DE" dirty="0"/>
              <a:t> GAN (</a:t>
            </a:r>
            <a:r>
              <a:rPr lang="de-DE" dirty="0" err="1"/>
              <a:t>TimeGAN</a:t>
            </a:r>
            <a:r>
              <a:rPr lang="de-DE" dirty="0"/>
              <a:t>)</a:t>
            </a:r>
          </a:p>
          <a:p>
            <a:pPr lvl="1"/>
            <a:r>
              <a:rPr lang="de-DE" sz="1800" dirty="0" err="1">
                <a:solidFill>
                  <a:srgbClr val="222222"/>
                </a:solidFill>
              </a:rPr>
              <a:t>Denoising</a:t>
            </a:r>
            <a:r>
              <a:rPr lang="de-DE" sz="1800" dirty="0">
                <a:solidFill>
                  <a:srgbClr val="222222"/>
                </a:solidFill>
              </a:rPr>
              <a:t> </a:t>
            </a:r>
            <a:r>
              <a:rPr lang="de-DE" sz="1800" dirty="0" err="1">
                <a:solidFill>
                  <a:srgbClr val="222222"/>
                </a:solidFill>
              </a:rPr>
              <a:t>diffusion</a:t>
            </a:r>
            <a:r>
              <a:rPr lang="de-DE" sz="1800" dirty="0">
                <a:solidFill>
                  <a:srgbClr val="222222"/>
                </a:solidFill>
              </a:rPr>
              <a:t> </a:t>
            </a:r>
            <a:r>
              <a:rPr lang="de-DE" sz="1800" dirty="0" err="1">
                <a:solidFill>
                  <a:srgbClr val="222222"/>
                </a:solidFill>
              </a:rPr>
              <a:t>probabilistic</a:t>
            </a:r>
            <a:r>
              <a:rPr lang="de-DE" sz="1800" dirty="0">
                <a:solidFill>
                  <a:srgbClr val="222222"/>
                </a:solidFill>
              </a:rPr>
              <a:t> </a:t>
            </a:r>
            <a:r>
              <a:rPr lang="de-DE" sz="1800" dirty="0" err="1">
                <a:solidFill>
                  <a:srgbClr val="222222"/>
                </a:solidFill>
              </a:rPr>
              <a:t>models</a:t>
            </a:r>
            <a:r>
              <a:rPr lang="de-DE" sz="1800" dirty="0">
                <a:solidFill>
                  <a:srgbClr val="222222"/>
                </a:solidFill>
              </a:rPr>
              <a:t> </a:t>
            </a:r>
            <a:r>
              <a:rPr lang="de-DE" dirty="0">
                <a:solidFill>
                  <a:srgbClr val="222222"/>
                </a:solidFill>
              </a:rPr>
              <a:t>/</a:t>
            </a:r>
            <a:r>
              <a:rPr lang="de-DE" sz="1800" dirty="0">
                <a:solidFill>
                  <a:srgbClr val="222222"/>
                </a:solidFill>
              </a:rPr>
              <a:t> </a:t>
            </a:r>
            <a:r>
              <a:rPr lang="de-DE" dirty="0"/>
              <a:t>Diffusion Time-Series (Diffusion-TS)</a:t>
            </a:r>
          </a:p>
          <a:p>
            <a:pPr lvl="1"/>
            <a:endParaRPr lang="en-US" dirty="0"/>
          </a:p>
          <a:p>
            <a:r>
              <a:rPr lang="en-US" dirty="0"/>
              <a:t>Implementation</a:t>
            </a:r>
          </a:p>
          <a:p>
            <a:pPr lvl="1"/>
            <a:r>
              <a:rPr lang="en-US" dirty="0"/>
              <a:t>Preprocess the real-world data to time series test cases</a:t>
            </a:r>
          </a:p>
          <a:p>
            <a:pPr lvl="1"/>
            <a:r>
              <a:rPr lang="en-US" dirty="0"/>
              <a:t>Adjust the AI-based framework to generate fake test cases </a:t>
            </a:r>
          </a:p>
          <a:p>
            <a:pPr marL="355600" lvl="1" indent="0">
              <a:buNone/>
            </a:pPr>
            <a:endParaRPr lang="en-US" b="0" i="0" u="none" strike="noStrike" baseline="0" dirty="0"/>
          </a:p>
          <a:p>
            <a:r>
              <a:rPr lang="en-US" dirty="0"/>
              <a:t>Evaluation of the generations</a:t>
            </a:r>
            <a:endParaRPr lang="en-US" b="0" i="0" u="none" strike="noStrike" baseline="0" dirty="0"/>
          </a:p>
          <a:p>
            <a:pPr lvl="1"/>
            <a:r>
              <a:rPr lang="en-US" b="0" i="0" u="none" strike="noStrike" baseline="0" dirty="0"/>
              <a:t>Qualitative analysis: Visualization</a:t>
            </a:r>
          </a:p>
          <a:p>
            <a:pPr lvl="1"/>
            <a:r>
              <a:rPr lang="de-DE" dirty="0" err="1"/>
              <a:t>Quantitive</a:t>
            </a:r>
            <a:r>
              <a:rPr lang="de-DE" dirty="0"/>
              <a:t> </a:t>
            </a:r>
            <a:r>
              <a:rPr lang="de-DE" dirty="0" err="1"/>
              <a:t>analysis</a:t>
            </a:r>
            <a:r>
              <a:rPr lang="de-DE" dirty="0"/>
              <a:t>: </a:t>
            </a:r>
            <a:r>
              <a:rPr lang="en-US" dirty="0"/>
              <a:t>Data Distributions </a:t>
            </a:r>
            <a:endParaRPr lang="de-DE" dirty="0"/>
          </a:p>
          <a:p>
            <a:pPr lvl="1"/>
            <a:endParaRPr lang="en-US" dirty="0"/>
          </a:p>
          <a:p>
            <a:r>
              <a:rPr lang="en-US" dirty="0"/>
              <a:t>Integration into CPM Remote</a:t>
            </a:r>
          </a:p>
          <a:p>
            <a:pPr lvl="1"/>
            <a:r>
              <a:rPr lang="en-US" dirty="0"/>
              <a:t>Convert the test cases into XML for CPM Remote</a:t>
            </a:r>
          </a:p>
          <a:p>
            <a:pPr lvl="1"/>
            <a:r>
              <a:rPr lang="en-US" dirty="0"/>
              <a:t>Merge the test cases into CPM Remote</a:t>
            </a:r>
          </a:p>
        </p:txBody>
      </p:sp>
      <p:sp>
        <p:nvSpPr>
          <p:cNvPr id="5" name="Titel 4"/>
          <p:cNvSpPr>
            <a:spLocks noGrp="1"/>
          </p:cNvSpPr>
          <p:nvPr>
            <p:ph type="title"/>
          </p:nvPr>
        </p:nvSpPr>
        <p:spPr/>
        <p:txBody>
          <a:bodyPr/>
          <a:lstStyle/>
          <a:p>
            <a:r>
              <a:rPr lang="en-US" b="1" dirty="0"/>
              <a:t>Agenda</a:t>
            </a:r>
          </a:p>
        </p:txBody>
      </p:sp>
      <p:sp>
        <p:nvSpPr>
          <p:cNvPr id="4" name="Foliennummernplatzhalter 3"/>
          <p:cNvSpPr>
            <a:spLocks noGrp="1"/>
          </p:cNvSpPr>
          <p:nvPr>
            <p:ph type="sldNum" sz="quarter" idx="4"/>
          </p:nvPr>
        </p:nvSpPr>
        <p:spPr/>
        <p:txBody>
          <a:bodyPr/>
          <a:lstStyle/>
          <a:p>
            <a:fld id="{016ACDC5-9792-4EE2-846B-33470306C646}" type="slidenum">
              <a:rPr lang="en-US" smtClean="0"/>
              <a:pPr/>
              <a:t>3</a:t>
            </a:fld>
            <a:endParaRPr lang="en-US" dirty="0"/>
          </a:p>
        </p:txBody>
      </p:sp>
      <p:pic>
        <p:nvPicPr>
          <p:cNvPr id="3" name="Grafik 2">
            <a:extLst>
              <a:ext uri="{FF2B5EF4-FFF2-40B4-BE49-F238E27FC236}">
                <a16:creationId xmlns:a16="http://schemas.microsoft.com/office/drawing/2014/main" id="{31DBA3F5-47D0-4661-9F01-0CF34CA25C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00" y="835702"/>
            <a:ext cx="417600" cy="417600"/>
          </a:xfrm>
          <a:prstGeom prst="rect">
            <a:avLst/>
          </a:prstGeom>
        </p:spPr>
      </p:pic>
      <p:pic>
        <p:nvPicPr>
          <p:cNvPr id="8" name="Grafik 7">
            <a:extLst>
              <a:ext uri="{FF2B5EF4-FFF2-40B4-BE49-F238E27FC236}">
                <a16:creationId xmlns:a16="http://schemas.microsoft.com/office/drawing/2014/main" id="{235F6F53-382D-4696-B6C6-9AB1F2BFF6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 y="3297796"/>
            <a:ext cx="417600" cy="417600"/>
          </a:xfrm>
          <a:prstGeom prst="rect">
            <a:avLst/>
          </a:prstGeom>
        </p:spPr>
      </p:pic>
      <p:pic>
        <p:nvPicPr>
          <p:cNvPr id="7" name="Picture 6" descr="Icon&#10;&#10;Description automatically generated">
            <a:extLst>
              <a:ext uri="{FF2B5EF4-FFF2-40B4-BE49-F238E27FC236}">
                <a16:creationId xmlns:a16="http://schemas.microsoft.com/office/drawing/2014/main" id="{84B80F19-DF9B-BC4A-9CEB-2A6B9AE64B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6700" y="4604397"/>
            <a:ext cx="417600" cy="417600"/>
          </a:xfrm>
          <a:prstGeom prst="rect">
            <a:avLst/>
          </a:prstGeom>
        </p:spPr>
      </p:pic>
      <p:pic>
        <p:nvPicPr>
          <p:cNvPr id="9" name="Replay" descr="Icon&#10;&#10;Description automatically generated">
            <a:extLst>
              <a:ext uri="{FF2B5EF4-FFF2-40B4-BE49-F238E27FC236}">
                <a16:creationId xmlns:a16="http://schemas.microsoft.com/office/drawing/2014/main" id="{2B446713-C06A-8445-9EAC-158842D999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6700" y="2142303"/>
            <a:ext cx="417600" cy="417600"/>
          </a:xfrm>
          <a:prstGeom prst="rect">
            <a:avLst/>
          </a:prstGeom>
          <a:ln w="12700">
            <a:noFill/>
          </a:ln>
        </p:spPr>
      </p:pic>
      <p:sp>
        <p:nvSpPr>
          <p:cNvPr id="11" name="Rectangle 10">
            <a:extLst>
              <a:ext uri="{FF2B5EF4-FFF2-40B4-BE49-F238E27FC236}">
                <a16:creationId xmlns:a16="http://schemas.microsoft.com/office/drawing/2014/main" id="{2DE5D9DF-5D22-3A4E-B128-504FCF501DE8}"/>
              </a:ext>
            </a:extLst>
          </p:cNvPr>
          <p:cNvSpPr/>
          <p:nvPr/>
        </p:nvSpPr>
        <p:spPr>
          <a:xfrm>
            <a:off x="0" y="1876902"/>
            <a:ext cx="7658480" cy="36769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2" name="PB">
            <a:extLst>
              <a:ext uri="{FF2B5EF4-FFF2-40B4-BE49-F238E27FC236}">
                <a16:creationId xmlns:a16="http://schemas.microsoft.com/office/drawing/2014/main" id="{8DFDA3D2-10D2-9244-BD48-435538541C03}"/>
              </a:ext>
            </a:extLst>
          </p:cNvPr>
          <p:cNvSpPr/>
          <p:nvPr/>
        </p:nvSpPr>
        <p:spPr>
          <a:xfrm>
            <a:off x="0" y="6832600"/>
            <a:ext cx="1486829"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Tree>
    <p:extLst>
      <p:ext uri="{BB962C8B-B14F-4D97-AF65-F5344CB8AC3E}">
        <p14:creationId xmlns:p14="http://schemas.microsoft.com/office/powerpoint/2010/main" val="140150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Data converter - spatial mapping</a:t>
            </a:r>
          </a:p>
        </p:txBody>
      </p:sp>
      <p:sp>
        <p:nvSpPr>
          <p:cNvPr id="4" name="Foliennummernplatzhalter 3"/>
          <p:cNvSpPr>
            <a:spLocks noGrp="1"/>
          </p:cNvSpPr>
          <p:nvPr>
            <p:ph type="sldNum" sz="quarter" idx="4"/>
          </p:nvPr>
        </p:nvSpPr>
        <p:spPr/>
        <p:txBody>
          <a:bodyPr/>
          <a:lstStyle/>
          <a:p>
            <a:fld id="{016ACDC5-9792-4EE2-846B-33470306C646}" type="slidenum">
              <a:rPr lang="en-US" smtClean="0"/>
              <a:pPr/>
              <a:t>30</a:t>
            </a:fld>
            <a:endParaRPr lang="en-US" dirty="0"/>
          </a:p>
        </p:txBody>
      </p:sp>
      <p:grpSp>
        <p:nvGrpSpPr>
          <p:cNvPr id="14" name="CPM Lab">
            <a:extLst>
              <a:ext uri="{FF2B5EF4-FFF2-40B4-BE49-F238E27FC236}">
                <a16:creationId xmlns:a16="http://schemas.microsoft.com/office/drawing/2014/main" id="{AAAEDFDC-BB54-0B47-A8F7-68BFD4DFED18}"/>
              </a:ext>
            </a:extLst>
          </p:cNvPr>
          <p:cNvGrpSpPr/>
          <p:nvPr/>
        </p:nvGrpSpPr>
        <p:grpSpPr>
          <a:xfrm>
            <a:off x="8530305" y="2695359"/>
            <a:ext cx="3417079" cy="3093930"/>
            <a:chOff x="4756870" y="840372"/>
            <a:chExt cx="5213630" cy="4720584"/>
          </a:xfrm>
        </p:grpSpPr>
        <p:pic>
          <p:nvPicPr>
            <p:cNvPr id="10" name="Grafik 9">
              <a:extLst>
                <a:ext uri="{FF2B5EF4-FFF2-40B4-BE49-F238E27FC236}">
                  <a16:creationId xmlns:a16="http://schemas.microsoft.com/office/drawing/2014/main" id="{A4C085E0-09DE-486D-BA74-5A7798F7B3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6870" y="1297041"/>
              <a:ext cx="4796904" cy="4263915"/>
            </a:xfrm>
            <a:prstGeom prst="rect">
              <a:avLst/>
            </a:prstGeom>
          </p:spPr>
        </p:pic>
        <p:cxnSp>
          <p:nvCxnSpPr>
            <p:cNvPr id="3" name="Straight Connector 2">
              <a:extLst>
                <a:ext uri="{FF2B5EF4-FFF2-40B4-BE49-F238E27FC236}">
                  <a16:creationId xmlns:a16="http://schemas.microsoft.com/office/drawing/2014/main" id="{020921BB-4C1C-154F-BF99-FB0616755D03}"/>
                </a:ext>
              </a:extLst>
            </p:cNvPr>
            <p:cNvCxnSpPr>
              <a:cxnSpLocks/>
            </p:cNvCxnSpPr>
            <p:nvPr/>
          </p:nvCxnSpPr>
          <p:spPr>
            <a:xfrm>
              <a:off x="4756870" y="1055914"/>
              <a:ext cx="4796904"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3920576-7279-DE47-AD19-843C8E6D9E60}"/>
                </a:ext>
              </a:extLst>
            </p:cNvPr>
            <p:cNvSpPr txBox="1"/>
            <p:nvPr/>
          </p:nvSpPr>
          <p:spPr>
            <a:xfrm>
              <a:off x="6838568" y="840372"/>
              <a:ext cx="868746" cy="422633"/>
            </a:xfrm>
            <a:prstGeom prst="rect">
              <a:avLst/>
            </a:prstGeom>
            <a:solidFill>
              <a:schemeClr val="bg1"/>
            </a:solidFill>
          </p:spPr>
          <p:txBody>
            <a:bodyPr wrap="none" rtlCol="0">
              <a:spAutoFit/>
            </a:bodyPr>
            <a:lstStyle/>
            <a:p>
              <a:r>
                <a:rPr lang="en-DE" sz="1200" dirty="0"/>
                <a:t>4.5 m</a:t>
              </a:r>
            </a:p>
          </p:txBody>
        </p:sp>
        <p:cxnSp>
          <p:nvCxnSpPr>
            <p:cNvPr id="8" name="Straight Connector 7">
              <a:extLst>
                <a:ext uri="{FF2B5EF4-FFF2-40B4-BE49-F238E27FC236}">
                  <a16:creationId xmlns:a16="http://schemas.microsoft.com/office/drawing/2014/main" id="{7F25351D-D004-F143-9026-328A6AE92E73}"/>
                </a:ext>
              </a:extLst>
            </p:cNvPr>
            <p:cNvCxnSpPr>
              <a:cxnSpLocks/>
            </p:cNvCxnSpPr>
            <p:nvPr/>
          </p:nvCxnSpPr>
          <p:spPr>
            <a:xfrm>
              <a:off x="9759183" y="1297041"/>
              <a:ext cx="0" cy="426391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B64B104-4D3E-6F44-B17F-37A0007D6885}"/>
                </a:ext>
              </a:extLst>
            </p:cNvPr>
            <p:cNvSpPr txBox="1"/>
            <p:nvPr/>
          </p:nvSpPr>
          <p:spPr>
            <a:xfrm rot="5400000">
              <a:off x="9422643" y="3217682"/>
              <a:ext cx="673081" cy="422633"/>
            </a:xfrm>
            <a:prstGeom prst="rect">
              <a:avLst/>
            </a:prstGeom>
            <a:solidFill>
              <a:schemeClr val="bg1"/>
            </a:solidFill>
          </p:spPr>
          <p:txBody>
            <a:bodyPr wrap="none" rtlCol="0">
              <a:spAutoFit/>
            </a:bodyPr>
            <a:lstStyle/>
            <a:p>
              <a:r>
                <a:rPr lang="en-DE" sz="1200" dirty="0"/>
                <a:t>4 m</a:t>
              </a:r>
            </a:p>
          </p:txBody>
        </p:sp>
      </p:grpSp>
      <p:grpSp>
        <p:nvGrpSpPr>
          <p:cNvPr id="12" name="rounD Image">
            <a:extLst>
              <a:ext uri="{FF2B5EF4-FFF2-40B4-BE49-F238E27FC236}">
                <a16:creationId xmlns:a16="http://schemas.microsoft.com/office/drawing/2014/main" id="{9C67D1FC-CB03-7B4E-99B5-A3BFD78771F3}"/>
              </a:ext>
            </a:extLst>
          </p:cNvPr>
          <p:cNvGrpSpPr/>
          <p:nvPr/>
        </p:nvGrpSpPr>
        <p:grpSpPr>
          <a:xfrm>
            <a:off x="383117" y="2695359"/>
            <a:ext cx="3426908" cy="3093930"/>
            <a:chOff x="383117" y="1068705"/>
            <a:chExt cx="5228632" cy="4720584"/>
          </a:xfrm>
        </p:grpSpPr>
        <p:pic>
          <p:nvPicPr>
            <p:cNvPr id="11" name="Picture 10">
              <a:extLst>
                <a:ext uri="{FF2B5EF4-FFF2-40B4-BE49-F238E27FC236}">
                  <a16:creationId xmlns:a16="http://schemas.microsoft.com/office/drawing/2014/main" id="{693C49D8-F5A4-134E-B0F0-0878B50A052B}"/>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a:stretch/>
          </p:blipFill>
          <p:spPr>
            <a:xfrm>
              <a:off x="383117" y="1525375"/>
              <a:ext cx="4796904" cy="4263914"/>
            </a:xfrm>
            <a:prstGeom prst="rect">
              <a:avLst/>
            </a:prstGeom>
          </p:spPr>
        </p:pic>
        <p:cxnSp>
          <p:nvCxnSpPr>
            <p:cNvPr id="29" name="Straight Connector 28">
              <a:extLst>
                <a:ext uri="{FF2B5EF4-FFF2-40B4-BE49-F238E27FC236}">
                  <a16:creationId xmlns:a16="http://schemas.microsoft.com/office/drawing/2014/main" id="{E8617712-54B4-7C46-B73E-CC2D95571571}"/>
                </a:ext>
              </a:extLst>
            </p:cNvPr>
            <p:cNvCxnSpPr>
              <a:cxnSpLocks/>
            </p:cNvCxnSpPr>
            <p:nvPr/>
          </p:nvCxnSpPr>
          <p:spPr>
            <a:xfrm>
              <a:off x="383117" y="1284247"/>
              <a:ext cx="4796904"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C4F5131-25FF-F64E-AFC4-96CCB36FB4B4}"/>
                </a:ext>
              </a:extLst>
            </p:cNvPr>
            <p:cNvSpPr txBox="1"/>
            <p:nvPr/>
          </p:nvSpPr>
          <p:spPr>
            <a:xfrm>
              <a:off x="2464815" y="1068705"/>
              <a:ext cx="802710" cy="422633"/>
            </a:xfrm>
            <a:prstGeom prst="rect">
              <a:avLst/>
            </a:prstGeom>
            <a:solidFill>
              <a:schemeClr val="bg1"/>
            </a:solidFill>
          </p:spPr>
          <p:txBody>
            <a:bodyPr wrap="none" rtlCol="0">
              <a:spAutoFit/>
            </a:bodyPr>
            <a:lstStyle/>
            <a:p>
              <a:r>
                <a:rPr lang="en-DE" sz="1200" dirty="0"/>
                <a:t>81 m</a:t>
              </a:r>
            </a:p>
          </p:txBody>
        </p:sp>
        <p:cxnSp>
          <p:nvCxnSpPr>
            <p:cNvPr id="31" name="Straight Connector 30">
              <a:extLst>
                <a:ext uri="{FF2B5EF4-FFF2-40B4-BE49-F238E27FC236}">
                  <a16:creationId xmlns:a16="http://schemas.microsoft.com/office/drawing/2014/main" id="{AD14B668-55AF-C941-A664-FB7AECD2A891}"/>
                </a:ext>
              </a:extLst>
            </p:cNvPr>
            <p:cNvCxnSpPr>
              <a:cxnSpLocks/>
            </p:cNvCxnSpPr>
            <p:nvPr/>
          </p:nvCxnSpPr>
          <p:spPr>
            <a:xfrm>
              <a:off x="5385430" y="1525374"/>
              <a:ext cx="0" cy="426391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2925D53-6F8F-7549-9D0C-48F4EAE8A1A4}"/>
                </a:ext>
              </a:extLst>
            </p:cNvPr>
            <p:cNvSpPr txBox="1"/>
            <p:nvPr/>
          </p:nvSpPr>
          <p:spPr>
            <a:xfrm rot="5400000">
              <a:off x="4999078" y="3446015"/>
              <a:ext cx="802710" cy="422633"/>
            </a:xfrm>
            <a:prstGeom prst="rect">
              <a:avLst/>
            </a:prstGeom>
            <a:solidFill>
              <a:schemeClr val="bg1"/>
            </a:solidFill>
          </p:spPr>
          <p:txBody>
            <a:bodyPr wrap="none" rtlCol="0">
              <a:spAutoFit/>
            </a:bodyPr>
            <a:lstStyle/>
            <a:p>
              <a:r>
                <a:rPr lang="en-DE" sz="1200" dirty="0"/>
                <a:t>72 m</a:t>
              </a:r>
            </a:p>
          </p:txBody>
        </p:sp>
      </p:grpSp>
      <p:sp>
        <p:nvSpPr>
          <p:cNvPr id="33" name="Image Source">
            <a:extLst>
              <a:ext uri="{FF2B5EF4-FFF2-40B4-BE49-F238E27FC236}">
                <a16:creationId xmlns:a16="http://schemas.microsoft.com/office/drawing/2014/main" id="{035C2A76-9DF2-0242-B05C-D2085120DC88}"/>
              </a:ext>
            </a:extLst>
          </p:cNvPr>
          <p:cNvSpPr txBox="1">
            <a:spLocks/>
          </p:cNvSpPr>
          <p:nvPr/>
        </p:nvSpPr>
        <p:spPr>
          <a:xfrm>
            <a:off x="383110" y="5775616"/>
            <a:ext cx="3143951" cy="202021"/>
          </a:xfrm>
          <a:prstGeom prst="rect">
            <a:avLst/>
          </a:prstGeom>
        </p:spPr>
        <p:txBody>
          <a:bodyPr lIns="0" tIns="72000" rIns="0" bIns="0" anchor="t">
            <a:normAutofit lnSpcReduction="10000"/>
          </a:bodyPr>
          <a:lstStyle>
            <a:lvl1pPr marL="361950" indent="-361950" algn="l" defTabSz="216000" rtl="0" eaLnBrk="1" fontAlgn="base" hangingPunct="1">
              <a:lnSpc>
                <a:spcPct val="100000"/>
              </a:lnSpc>
              <a:spcBef>
                <a:spcPts val="1200"/>
              </a:spcBef>
              <a:spcAft>
                <a:spcPct val="0"/>
              </a:spcAft>
              <a:buClr>
                <a:schemeClr val="accent4"/>
              </a:buClr>
              <a:buSzPct val="80000"/>
              <a:buFont typeface="Arial" panose="020B0604020202020204" pitchFamily="34" charset="0"/>
              <a:buChar char="►"/>
              <a:tabLst>
                <a:tab pos="357188" algn="l"/>
              </a:tabLst>
              <a:defRPr sz="1800" kern="1200">
                <a:solidFill>
                  <a:schemeClr val="tx1"/>
                </a:solidFill>
                <a:latin typeface="Arial" panose="020B0604020202020204" pitchFamily="34" charset="0"/>
                <a:ea typeface="+mn-ea"/>
                <a:cs typeface="Arial" panose="020B0604020202020204" pitchFamily="34" charset="0"/>
              </a:defRPr>
            </a:lvl1pPr>
            <a:lvl2pPr marL="625475" indent="-269875" algn="l" rtl="0" eaLnBrk="1" fontAlgn="base" hangingPunct="1">
              <a:lnSpc>
                <a:spcPct val="100000"/>
              </a:lnSpc>
              <a:spcBef>
                <a:spcPts val="0"/>
              </a:spcBef>
              <a:spcAft>
                <a:spcPct val="0"/>
              </a:spcAft>
              <a:buClr>
                <a:schemeClr val="accent4"/>
              </a:buClr>
              <a:buSzPct val="70000"/>
              <a:buFont typeface="Wingdings" panose="05000000000000000000" pitchFamily="2" charset="2"/>
              <a:buChar char="§"/>
              <a:tabLst>
                <a:tab pos="357188" algn="l"/>
                <a:tab pos="625475" algn="l"/>
              </a:tabLst>
              <a:defRPr sz="1800" kern="1200">
                <a:solidFill>
                  <a:schemeClr val="tx1"/>
                </a:solidFill>
                <a:latin typeface="Arial" panose="020B0604020202020204" pitchFamily="34" charset="0"/>
                <a:ea typeface="+mn-ea"/>
                <a:cs typeface="Arial" panose="020B0604020202020204" pitchFamily="34" charset="0"/>
              </a:defRPr>
            </a:lvl2pPr>
            <a:lvl3pPr marL="896938" indent="-266700" algn="l" defTabSz="216000" rtl="0" eaLnBrk="1" fontAlgn="base" hangingPunct="1">
              <a:lnSpc>
                <a:spcPct val="100000"/>
              </a:lnSpc>
              <a:spcBef>
                <a:spcPts val="0"/>
              </a:spcBef>
              <a:spcAft>
                <a:spcPct val="0"/>
              </a:spcAft>
              <a:buClr>
                <a:schemeClr val="accent4"/>
              </a:buClr>
              <a:buSzPct val="8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3pPr>
            <a:lvl4pPr marL="1163638" indent="-268288" algn="l" defTabSz="216000" rtl="0" eaLnBrk="1" fontAlgn="base" hangingPunct="1">
              <a:lnSpc>
                <a:spcPct val="100000"/>
              </a:lnSpc>
              <a:spcBef>
                <a:spcPts val="0"/>
              </a:spcBef>
              <a:spcAft>
                <a:spcPct val="0"/>
              </a:spcAft>
              <a:buClr>
                <a:schemeClr val="accent4"/>
              </a:buClr>
              <a:buSzPct val="100000"/>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GB" sz="900" dirty="0"/>
          </a:p>
        </p:txBody>
      </p:sp>
      <p:cxnSp>
        <p:nvCxnSpPr>
          <p:cNvPr id="34" name="Arrow Straigt">
            <a:extLst>
              <a:ext uri="{FF2B5EF4-FFF2-40B4-BE49-F238E27FC236}">
                <a16:creationId xmlns:a16="http://schemas.microsoft.com/office/drawing/2014/main" id="{17C6566C-157C-7B41-99A4-96A6BB959026}"/>
              </a:ext>
            </a:extLst>
          </p:cNvPr>
          <p:cNvCxnSpPr>
            <a:cxnSpLocks/>
          </p:cNvCxnSpPr>
          <p:nvPr/>
        </p:nvCxnSpPr>
        <p:spPr bwMode="auto">
          <a:xfrm rot="10800000">
            <a:off x="3790361" y="4482966"/>
            <a:ext cx="4606387" cy="12700"/>
          </a:xfrm>
          <a:prstGeom prst="curvedConnector3">
            <a:avLst>
              <a:gd name="adj1" fmla="val 50000"/>
            </a:avLst>
          </a:prstGeom>
          <a:ln w="1270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A Arrow">
                <a:extLst>
                  <a:ext uri="{FF2B5EF4-FFF2-40B4-BE49-F238E27FC236}">
                    <a16:creationId xmlns:a16="http://schemas.microsoft.com/office/drawing/2014/main" id="{EC351C65-FE5A-BF47-9338-A7455BC2CDB7}"/>
                  </a:ext>
                </a:extLst>
              </p:cNvPr>
              <p:cNvSpPr txBox="1"/>
              <p:nvPr/>
            </p:nvSpPr>
            <p:spPr>
              <a:xfrm>
                <a:off x="5914768" y="4022645"/>
                <a:ext cx="396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17" name="A Arrow">
                <a:extLst>
                  <a:ext uri="{FF2B5EF4-FFF2-40B4-BE49-F238E27FC236}">
                    <a16:creationId xmlns:a16="http://schemas.microsoft.com/office/drawing/2014/main" id="{EC351C65-FE5A-BF47-9338-A7455BC2CDB7}"/>
                  </a:ext>
                </a:extLst>
              </p:cNvPr>
              <p:cNvSpPr txBox="1">
                <a:spLocks noRot="1" noChangeAspect="1" noMove="1" noResize="1" noEditPoints="1" noAdjustHandles="1" noChangeArrowheads="1" noChangeShapeType="1" noTextEdit="1"/>
              </p:cNvSpPr>
              <p:nvPr/>
            </p:nvSpPr>
            <p:spPr>
              <a:xfrm>
                <a:off x="5914768" y="4022645"/>
                <a:ext cx="396904" cy="369332"/>
              </a:xfrm>
              <a:prstGeom prst="rect">
                <a:avLst/>
              </a:prstGeom>
              <a:blipFill>
                <a:blip r:embed="rId5"/>
                <a:stretch>
                  <a:fillRect/>
                </a:stretch>
              </a:blipFill>
            </p:spPr>
            <p:txBody>
              <a:bodyPr/>
              <a:lstStyle/>
              <a:p>
                <a:r>
                  <a:rPr lang="en-US">
                    <a:noFill/>
                  </a:rPr>
                  <a:t> </a:t>
                </a:r>
              </a:p>
            </p:txBody>
          </p:sp>
        </mc:Fallback>
      </mc:AlternateContent>
      <p:grpSp>
        <p:nvGrpSpPr>
          <p:cNvPr id="47" name="Shift Icon">
            <a:extLst>
              <a:ext uri="{FF2B5EF4-FFF2-40B4-BE49-F238E27FC236}">
                <a16:creationId xmlns:a16="http://schemas.microsoft.com/office/drawing/2014/main" id="{FC552BFE-FB59-6249-8C7F-FECF33B1DF28}"/>
              </a:ext>
            </a:extLst>
          </p:cNvPr>
          <p:cNvGrpSpPr/>
          <p:nvPr/>
        </p:nvGrpSpPr>
        <p:grpSpPr>
          <a:xfrm>
            <a:off x="3757563" y="1089564"/>
            <a:ext cx="1223916" cy="1223916"/>
            <a:chOff x="4673152" y="2263881"/>
            <a:chExt cx="1223916" cy="1223916"/>
          </a:xfrm>
        </p:grpSpPr>
        <p:sp>
          <p:nvSpPr>
            <p:cNvPr id="42" name="Oval 41">
              <a:extLst>
                <a:ext uri="{FF2B5EF4-FFF2-40B4-BE49-F238E27FC236}">
                  <a16:creationId xmlns:a16="http://schemas.microsoft.com/office/drawing/2014/main" id="{C882D69A-2068-0A48-A8F0-464EEAA85A40}"/>
                </a:ext>
              </a:extLst>
            </p:cNvPr>
            <p:cNvSpPr/>
            <p:nvPr/>
          </p:nvSpPr>
          <p:spPr>
            <a:xfrm>
              <a:off x="4673152" y="2263881"/>
              <a:ext cx="1223916" cy="12239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7" name="Graphic 36" descr="Move with solid fill">
              <a:extLst>
                <a:ext uri="{FF2B5EF4-FFF2-40B4-BE49-F238E27FC236}">
                  <a16:creationId xmlns:a16="http://schemas.microsoft.com/office/drawing/2014/main" id="{F13B27FB-685D-B645-9E2E-F37F230B73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00968" y="2297347"/>
              <a:ext cx="1168283" cy="1168283"/>
            </a:xfrm>
            <a:prstGeom prst="rect">
              <a:avLst/>
            </a:prstGeom>
          </p:spPr>
        </p:pic>
      </p:grpSp>
      <mc:AlternateContent xmlns:mc="http://schemas.openxmlformats.org/markup-compatibility/2006" xmlns:a14="http://schemas.microsoft.com/office/drawing/2010/main">
        <mc:Choice Requires="a14">
          <p:sp>
            <p:nvSpPr>
              <p:cNvPr id="35" name="A=">
                <a:extLst>
                  <a:ext uri="{FF2B5EF4-FFF2-40B4-BE49-F238E27FC236}">
                    <a16:creationId xmlns:a16="http://schemas.microsoft.com/office/drawing/2014/main" id="{00494ED9-36D1-4D4E-A935-C5767D7F2057}"/>
                  </a:ext>
                </a:extLst>
              </p:cNvPr>
              <p:cNvSpPr txBox="1"/>
              <p:nvPr/>
            </p:nvSpPr>
            <p:spPr>
              <a:xfrm>
                <a:off x="3158161" y="1531377"/>
                <a:ext cx="634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35" name="A=">
                <a:extLst>
                  <a:ext uri="{FF2B5EF4-FFF2-40B4-BE49-F238E27FC236}">
                    <a16:creationId xmlns:a16="http://schemas.microsoft.com/office/drawing/2014/main" id="{00494ED9-36D1-4D4E-A935-C5767D7F2057}"/>
                  </a:ext>
                </a:extLst>
              </p:cNvPr>
              <p:cNvSpPr txBox="1">
                <a:spLocks noRot="1" noChangeAspect="1" noMove="1" noResize="1" noEditPoints="1" noAdjustHandles="1" noChangeArrowheads="1" noChangeShapeType="1" noTextEdit="1"/>
              </p:cNvSpPr>
              <p:nvPr/>
            </p:nvSpPr>
            <p:spPr>
              <a:xfrm>
                <a:off x="3158161" y="1531377"/>
                <a:ext cx="634148" cy="369332"/>
              </a:xfrm>
              <a:prstGeom prst="rect">
                <a:avLst/>
              </a:prstGeom>
              <a:blipFill>
                <a:blip r:embed="rId8"/>
                <a:stretch>
                  <a:fillRect/>
                </a:stretch>
              </a:blipFill>
            </p:spPr>
            <p:txBody>
              <a:bodyPr/>
              <a:lstStyle/>
              <a:p>
                <a:r>
                  <a:rPr lang="en-US">
                    <a:noFill/>
                  </a:rPr>
                  <a:t> </a:t>
                </a:r>
              </a:p>
            </p:txBody>
          </p:sp>
        </mc:Fallback>
      </mc:AlternateContent>
      <p:grpSp>
        <p:nvGrpSpPr>
          <p:cNvPr id="48" name="Rotate Icon">
            <a:extLst>
              <a:ext uri="{FF2B5EF4-FFF2-40B4-BE49-F238E27FC236}">
                <a16:creationId xmlns:a16="http://schemas.microsoft.com/office/drawing/2014/main" id="{C330BB9B-BE92-5446-BEE6-644FDE48329A}"/>
              </a:ext>
            </a:extLst>
          </p:cNvPr>
          <p:cNvGrpSpPr/>
          <p:nvPr/>
        </p:nvGrpSpPr>
        <p:grpSpPr>
          <a:xfrm>
            <a:off x="5446577" y="1089564"/>
            <a:ext cx="1223916" cy="1223916"/>
            <a:chOff x="4799867" y="2382708"/>
            <a:chExt cx="1223916" cy="1223916"/>
          </a:xfrm>
        </p:grpSpPr>
        <p:sp>
          <p:nvSpPr>
            <p:cNvPr id="43" name="Oval 42">
              <a:extLst>
                <a:ext uri="{FF2B5EF4-FFF2-40B4-BE49-F238E27FC236}">
                  <a16:creationId xmlns:a16="http://schemas.microsoft.com/office/drawing/2014/main" id="{9D464621-9929-9B4F-A478-92F45007D1F5}"/>
                </a:ext>
              </a:extLst>
            </p:cNvPr>
            <p:cNvSpPr/>
            <p:nvPr/>
          </p:nvSpPr>
          <p:spPr>
            <a:xfrm>
              <a:off x="4799867" y="2382708"/>
              <a:ext cx="1223916" cy="12239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9" name="Graphic 38" descr="Refresh with solid fill">
              <a:extLst>
                <a:ext uri="{FF2B5EF4-FFF2-40B4-BE49-F238E27FC236}">
                  <a16:creationId xmlns:a16="http://schemas.microsoft.com/office/drawing/2014/main" id="{807DFB97-3B7A-744B-B536-60C14DE1D96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05193" y="2537466"/>
              <a:ext cx="914400" cy="914400"/>
            </a:xfrm>
            <a:prstGeom prst="rect">
              <a:avLst/>
            </a:prstGeom>
          </p:spPr>
        </p:pic>
      </p:grpSp>
      <p:grpSp>
        <p:nvGrpSpPr>
          <p:cNvPr id="49" name="Scale Icon">
            <a:extLst>
              <a:ext uri="{FF2B5EF4-FFF2-40B4-BE49-F238E27FC236}">
                <a16:creationId xmlns:a16="http://schemas.microsoft.com/office/drawing/2014/main" id="{18E6E87F-FB36-ED4E-A34A-4F7B080A20E8}"/>
              </a:ext>
            </a:extLst>
          </p:cNvPr>
          <p:cNvGrpSpPr/>
          <p:nvPr/>
        </p:nvGrpSpPr>
        <p:grpSpPr>
          <a:xfrm>
            <a:off x="7135591" y="1091497"/>
            <a:ext cx="1223916" cy="1223916"/>
            <a:chOff x="5510132" y="2360400"/>
            <a:chExt cx="1223916" cy="1223916"/>
          </a:xfrm>
        </p:grpSpPr>
        <p:sp>
          <p:nvSpPr>
            <p:cNvPr id="44" name="Oval 43">
              <a:extLst>
                <a:ext uri="{FF2B5EF4-FFF2-40B4-BE49-F238E27FC236}">
                  <a16:creationId xmlns:a16="http://schemas.microsoft.com/office/drawing/2014/main" id="{89FD7426-1D14-AA43-B23C-6679DD873420}"/>
                </a:ext>
              </a:extLst>
            </p:cNvPr>
            <p:cNvSpPr/>
            <p:nvPr/>
          </p:nvSpPr>
          <p:spPr>
            <a:xfrm>
              <a:off x="5510132" y="2360400"/>
              <a:ext cx="1223916" cy="12239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1" name="Graphic 40" descr="Ruler with solid fill">
              <a:extLst>
                <a:ext uri="{FF2B5EF4-FFF2-40B4-BE49-F238E27FC236}">
                  <a16:creationId xmlns:a16="http://schemas.microsoft.com/office/drawing/2014/main" id="{77D74AB5-2952-0147-B05A-F649F8AB51C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5698" y="2605722"/>
              <a:ext cx="733272" cy="733272"/>
            </a:xfrm>
            <a:prstGeom prst="rect">
              <a:avLst/>
            </a:prstGeom>
          </p:spPr>
        </p:pic>
      </p:grpSp>
      <mc:AlternateContent xmlns:mc="http://schemas.openxmlformats.org/markup-compatibility/2006" xmlns:a14="http://schemas.microsoft.com/office/drawing/2010/main">
        <mc:Choice Requires="a14">
          <p:sp>
            <p:nvSpPr>
              <p:cNvPr id="50" name="+ Left">
                <a:extLst>
                  <a:ext uri="{FF2B5EF4-FFF2-40B4-BE49-F238E27FC236}">
                    <a16:creationId xmlns:a16="http://schemas.microsoft.com/office/drawing/2014/main" id="{70FE8BC2-2C5F-BA42-ADFC-D8D47E3BD030}"/>
                  </a:ext>
                </a:extLst>
              </p:cNvPr>
              <p:cNvSpPr txBox="1"/>
              <p:nvPr/>
            </p:nvSpPr>
            <p:spPr>
              <a:xfrm>
                <a:off x="5008241" y="1516409"/>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50" name="+ Left">
                <a:extLst>
                  <a:ext uri="{FF2B5EF4-FFF2-40B4-BE49-F238E27FC236}">
                    <a16:creationId xmlns:a16="http://schemas.microsoft.com/office/drawing/2014/main" id="{70FE8BC2-2C5F-BA42-ADFC-D8D47E3BD030}"/>
                  </a:ext>
                </a:extLst>
              </p:cNvPr>
              <p:cNvSpPr txBox="1">
                <a:spLocks noRot="1" noChangeAspect="1" noMove="1" noResize="1" noEditPoints="1" noAdjustHandles="1" noChangeArrowheads="1" noChangeShapeType="1" noTextEdit="1"/>
              </p:cNvSpPr>
              <p:nvPr/>
            </p:nvSpPr>
            <p:spPr>
              <a:xfrm>
                <a:off x="5008241" y="1516409"/>
                <a:ext cx="42191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 Right">
                <a:extLst>
                  <a:ext uri="{FF2B5EF4-FFF2-40B4-BE49-F238E27FC236}">
                    <a16:creationId xmlns:a16="http://schemas.microsoft.com/office/drawing/2014/main" id="{764BBC2D-30B4-5F41-A425-8CC745492955}"/>
                  </a:ext>
                </a:extLst>
              </p:cNvPr>
              <p:cNvSpPr txBox="1"/>
              <p:nvPr/>
            </p:nvSpPr>
            <p:spPr>
              <a:xfrm>
                <a:off x="6692087" y="1516856"/>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51" name="+ Right">
                <a:extLst>
                  <a:ext uri="{FF2B5EF4-FFF2-40B4-BE49-F238E27FC236}">
                    <a16:creationId xmlns:a16="http://schemas.microsoft.com/office/drawing/2014/main" id="{764BBC2D-30B4-5F41-A425-8CC745492955}"/>
                  </a:ext>
                </a:extLst>
              </p:cNvPr>
              <p:cNvSpPr txBox="1">
                <a:spLocks noRot="1" noChangeAspect="1" noMove="1" noResize="1" noEditPoints="1" noAdjustHandles="1" noChangeArrowheads="1" noChangeShapeType="1" noTextEdit="1"/>
              </p:cNvSpPr>
              <p:nvPr/>
            </p:nvSpPr>
            <p:spPr>
              <a:xfrm>
                <a:off x="6692087" y="1516856"/>
                <a:ext cx="421910" cy="369332"/>
              </a:xfrm>
              <a:prstGeom prst="rect">
                <a:avLst/>
              </a:prstGeom>
              <a:blipFill>
                <a:blip r:embed="rId14"/>
                <a:stretch>
                  <a:fillRect/>
                </a:stretch>
              </a:blipFill>
            </p:spPr>
            <p:txBody>
              <a:bodyPr/>
              <a:lstStyle/>
              <a:p>
                <a:r>
                  <a:rPr lang="en-US">
                    <a:noFill/>
                  </a:rPr>
                  <a:t> </a:t>
                </a:r>
              </a:p>
            </p:txBody>
          </p:sp>
        </mc:Fallback>
      </mc:AlternateContent>
      <p:sp>
        <p:nvSpPr>
          <p:cNvPr id="25" name="PB">
            <a:extLst>
              <a:ext uri="{FF2B5EF4-FFF2-40B4-BE49-F238E27FC236}">
                <a16:creationId xmlns:a16="http://schemas.microsoft.com/office/drawing/2014/main" id="{CB41F913-F898-A247-92E6-68AB68758F90}"/>
              </a:ext>
            </a:extLst>
          </p:cNvPr>
          <p:cNvSpPr/>
          <p:nvPr/>
        </p:nvSpPr>
        <p:spPr>
          <a:xfrm>
            <a:off x="0" y="6832600"/>
            <a:ext cx="3271024"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7" name="Textfeld 6">
            <a:extLst>
              <a:ext uri="{FF2B5EF4-FFF2-40B4-BE49-F238E27FC236}">
                <a16:creationId xmlns:a16="http://schemas.microsoft.com/office/drawing/2014/main" id="{3DC46BAA-CFAE-8AA5-FDAD-C4A58588F854}"/>
              </a:ext>
            </a:extLst>
          </p:cNvPr>
          <p:cNvSpPr txBox="1"/>
          <p:nvPr/>
        </p:nvSpPr>
        <p:spPr>
          <a:xfrm>
            <a:off x="10019071" y="5854526"/>
            <a:ext cx="2172929" cy="246221"/>
          </a:xfrm>
          <a:prstGeom prst="rect">
            <a:avLst/>
          </a:prstGeom>
          <a:noFill/>
        </p:spPr>
        <p:txBody>
          <a:bodyPr wrap="square" rtlCol="0">
            <a:spAutoFit/>
          </a:bodyPr>
          <a:lstStyle/>
          <a:p>
            <a:r>
              <a:rPr lang="de-DE" sz="1000" dirty="0" err="1"/>
              <a:t>revised</a:t>
            </a:r>
            <a:r>
              <a:rPr lang="de-DE" sz="1000" dirty="0"/>
              <a:t> </a:t>
            </a:r>
            <a:r>
              <a:rPr lang="de-DE" sz="1000" dirty="0" err="1"/>
              <a:t>from</a:t>
            </a:r>
            <a:r>
              <a:rPr lang="de-DE" sz="1000" dirty="0"/>
              <a:t> Simon </a:t>
            </a:r>
            <a:r>
              <a:rPr lang="de-DE" sz="1000" dirty="0" err="1"/>
              <a:t>Schäfer‘</a:t>
            </a:r>
            <a:r>
              <a:rPr lang="de-DE" altLang="zh-CN" sz="1000" dirty="0" err="1"/>
              <a:t>s</a:t>
            </a:r>
            <a:r>
              <a:rPr lang="de-DE" altLang="zh-CN" sz="1000" dirty="0"/>
              <a:t> </a:t>
            </a:r>
            <a:r>
              <a:rPr lang="de-DE" altLang="zh-CN" sz="1000" dirty="0" err="1"/>
              <a:t>slide</a:t>
            </a:r>
            <a:endParaRPr lang="de-DE" sz="1000" dirty="0"/>
          </a:p>
        </p:txBody>
      </p:sp>
    </p:spTree>
    <p:extLst>
      <p:ext uri="{BB962C8B-B14F-4D97-AF65-F5344CB8AC3E}">
        <p14:creationId xmlns:p14="http://schemas.microsoft.com/office/powerpoint/2010/main" val="116593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50"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Data set converter</a:t>
            </a:r>
          </a:p>
        </p:txBody>
      </p:sp>
      <p:sp>
        <p:nvSpPr>
          <p:cNvPr id="16" name="Text Placeholder 15">
            <a:extLst>
              <a:ext uri="{FF2B5EF4-FFF2-40B4-BE49-F238E27FC236}">
                <a16:creationId xmlns:a16="http://schemas.microsoft.com/office/drawing/2014/main" id="{765B73F7-128E-2043-BE83-4EDBF0CE1DEE}"/>
              </a:ext>
            </a:extLst>
          </p:cNvPr>
          <p:cNvSpPr>
            <a:spLocks noGrp="1"/>
          </p:cNvSpPr>
          <p:nvPr>
            <p:ph type="body" sz="quarter" idx="13"/>
          </p:nvPr>
        </p:nvSpPr>
        <p:spPr>
          <a:xfrm>
            <a:off x="383118" y="908050"/>
            <a:ext cx="4506934" cy="5041900"/>
          </a:xfrm>
        </p:spPr>
        <p:txBody>
          <a:bodyPr/>
          <a:lstStyle/>
          <a:p>
            <a:r>
              <a:rPr lang="en-US" dirty="0"/>
              <a:t>Import data sets</a:t>
            </a:r>
          </a:p>
          <a:p>
            <a:pPr lvl="1"/>
            <a:r>
              <a:rPr lang="en-US" dirty="0"/>
              <a:t>inD </a:t>
            </a:r>
          </a:p>
          <a:p>
            <a:pPr lvl="1"/>
            <a:r>
              <a:rPr lang="en-US" dirty="0"/>
              <a:t>round</a:t>
            </a:r>
          </a:p>
          <a:p>
            <a:pPr lvl="1"/>
            <a:endParaRPr lang="en-US" dirty="0"/>
          </a:p>
          <a:p>
            <a:r>
              <a:rPr lang="en-US" dirty="0"/>
              <a:t>Replay of recordings</a:t>
            </a:r>
          </a:p>
          <a:p>
            <a:endParaRPr lang="en-US" dirty="0"/>
          </a:p>
          <a:p>
            <a:r>
              <a:rPr lang="en-US" dirty="0"/>
              <a:t>Define spatial transformation</a:t>
            </a:r>
          </a:p>
          <a:p>
            <a:endParaRPr lang="en-US" dirty="0"/>
          </a:p>
          <a:p>
            <a:r>
              <a:rPr lang="en-US" dirty="0"/>
              <a:t>Export/Import scenarios</a:t>
            </a:r>
          </a:p>
          <a:p>
            <a:pPr marL="0" indent="0">
              <a:buNone/>
            </a:pPr>
            <a:endParaRPr lang="en-US" dirty="0"/>
          </a:p>
        </p:txBody>
      </p:sp>
      <p:sp>
        <p:nvSpPr>
          <p:cNvPr id="4" name="Foliennummernplatzhalter 3"/>
          <p:cNvSpPr>
            <a:spLocks noGrp="1"/>
          </p:cNvSpPr>
          <p:nvPr>
            <p:ph type="sldNum" sz="quarter" idx="4"/>
          </p:nvPr>
        </p:nvSpPr>
        <p:spPr/>
        <p:txBody>
          <a:bodyPr/>
          <a:lstStyle/>
          <a:p>
            <a:fld id="{016ACDC5-9792-4EE2-846B-33470306C646}" type="slidenum">
              <a:rPr lang="en-US" smtClean="0"/>
              <a:pPr/>
              <a:t>31</a:t>
            </a:fld>
            <a:endParaRPr lang="en-US" dirty="0"/>
          </a:p>
        </p:txBody>
      </p:sp>
      <p:sp>
        <p:nvSpPr>
          <p:cNvPr id="17" name="PB">
            <a:extLst>
              <a:ext uri="{FF2B5EF4-FFF2-40B4-BE49-F238E27FC236}">
                <a16:creationId xmlns:a16="http://schemas.microsoft.com/office/drawing/2014/main" id="{2E30138A-720D-0941-B974-D49ECDC48A5D}"/>
              </a:ext>
            </a:extLst>
          </p:cNvPr>
          <p:cNvSpPr/>
          <p:nvPr/>
        </p:nvSpPr>
        <p:spPr>
          <a:xfrm>
            <a:off x="0" y="6832600"/>
            <a:ext cx="3865756" cy="254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endParaRPr>
          </a:p>
        </p:txBody>
      </p:sp>
      <p:sp>
        <p:nvSpPr>
          <p:cNvPr id="7" name="Textfeld 6">
            <a:extLst>
              <a:ext uri="{FF2B5EF4-FFF2-40B4-BE49-F238E27FC236}">
                <a16:creationId xmlns:a16="http://schemas.microsoft.com/office/drawing/2014/main" id="{F9737654-FA6F-C4F5-FD8C-39794FCE62F8}"/>
              </a:ext>
            </a:extLst>
          </p:cNvPr>
          <p:cNvSpPr txBox="1"/>
          <p:nvPr/>
        </p:nvSpPr>
        <p:spPr>
          <a:xfrm>
            <a:off x="9897629" y="5826839"/>
            <a:ext cx="2172929" cy="246221"/>
          </a:xfrm>
          <a:prstGeom prst="rect">
            <a:avLst/>
          </a:prstGeom>
          <a:noFill/>
        </p:spPr>
        <p:txBody>
          <a:bodyPr wrap="square" rtlCol="0">
            <a:spAutoFit/>
          </a:bodyPr>
          <a:lstStyle/>
          <a:p>
            <a:r>
              <a:rPr lang="de-DE" sz="1000" dirty="0" err="1"/>
              <a:t>revised</a:t>
            </a:r>
            <a:r>
              <a:rPr lang="de-DE" sz="1000" dirty="0"/>
              <a:t> </a:t>
            </a:r>
            <a:r>
              <a:rPr lang="de-DE" sz="1000" dirty="0" err="1"/>
              <a:t>from</a:t>
            </a:r>
            <a:r>
              <a:rPr lang="de-DE" sz="1000" dirty="0"/>
              <a:t> Simon </a:t>
            </a:r>
            <a:r>
              <a:rPr lang="de-DE" sz="1000" dirty="0" err="1"/>
              <a:t>Schäfer‘</a:t>
            </a:r>
            <a:r>
              <a:rPr lang="de-DE" altLang="zh-CN" sz="1000" dirty="0" err="1"/>
              <a:t>s</a:t>
            </a:r>
            <a:r>
              <a:rPr lang="de-DE" altLang="zh-CN" sz="1000" dirty="0"/>
              <a:t> </a:t>
            </a:r>
            <a:r>
              <a:rPr lang="de-DE" altLang="zh-CN" sz="1000" dirty="0" err="1"/>
              <a:t>slide</a:t>
            </a:r>
            <a:endParaRPr lang="de-DE" sz="1000" dirty="0"/>
          </a:p>
        </p:txBody>
      </p:sp>
      <p:pic>
        <p:nvPicPr>
          <p:cNvPr id="2" name="dataconverter_circle_2705_v">
            <a:hlinkClick r:id="" action="ppaction://media"/>
            <a:extLst>
              <a:ext uri="{FF2B5EF4-FFF2-40B4-BE49-F238E27FC236}">
                <a16:creationId xmlns:a16="http://schemas.microsoft.com/office/drawing/2014/main" id="{FB5E63CC-7E26-D1B6-689D-443D25F34A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2917" y="908050"/>
            <a:ext cx="8297641" cy="4374628"/>
          </a:xfrm>
          <a:prstGeom prst="rect">
            <a:avLst/>
          </a:prstGeom>
        </p:spPr>
      </p:pic>
    </p:spTree>
    <p:extLst>
      <p:ext uri="{BB962C8B-B14F-4D97-AF65-F5344CB8AC3E}">
        <p14:creationId xmlns:p14="http://schemas.microsoft.com/office/powerpoint/2010/main" val="34314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1EDCD6-4BB3-F291-0426-3CD15EA3BDD9}"/>
              </a:ext>
            </a:extLst>
          </p:cNvPr>
          <p:cNvSpPr>
            <a:spLocks noGrp="1"/>
          </p:cNvSpPr>
          <p:nvPr>
            <p:ph type="title"/>
          </p:nvPr>
        </p:nvSpPr>
        <p:spPr/>
        <p:txBody>
          <a:bodyPr/>
          <a:lstStyle/>
          <a:p>
            <a:r>
              <a:rPr lang="de-DE" dirty="0"/>
              <a:t>Data </a:t>
            </a:r>
            <a:r>
              <a:rPr lang="de-DE" dirty="0" err="1"/>
              <a:t>converter</a:t>
            </a:r>
            <a:r>
              <a:rPr lang="de-DE" dirty="0"/>
              <a:t> – </a:t>
            </a:r>
            <a:r>
              <a:rPr lang="de-DE" dirty="0" err="1"/>
              <a:t>csv</a:t>
            </a:r>
            <a:r>
              <a:rPr lang="de-DE" dirty="0"/>
              <a:t> </a:t>
            </a:r>
            <a:r>
              <a:rPr lang="de-DE" dirty="0" err="1"/>
              <a:t>to</a:t>
            </a:r>
            <a:r>
              <a:rPr lang="de-DE" dirty="0"/>
              <a:t> XML</a:t>
            </a:r>
          </a:p>
        </p:txBody>
      </p:sp>
      <p:sp>
        <p:nvSpPr>
          <p:cNvPr id="4" name="Foliennummernplatzhalter 3">
            <a:extLst>
              <a:ext uri="{FF2B5EF4-FFF2-40B4-BE49-F238E27FC236}">
                <a16:creationId xmlns:a16="http://schemas.microsoft.com/office/drawing/2014/main" id="{4931076A-E9FA-0A80-8CEB-A1F44E5725CC}"/>
              </a:ext>
            </a:extLst>
          </p:cNvPr>
          <p:cNvSpPr>
            <a:spLocks noGrp="1"/>
          </p:cNvSpPr>
          <p:nvPr>
            <p:ph type="sldNum" sz="quarter" idx="4"/>
          </p:nvPr>
        </p:nvSpPr>
        <p:spPr/>
        <p:txBody>
          <a:bodyPr/>
          <a:lstStyle/>
          <a:p>
            <a:fld id="{016ACDC5-9792-4EE2-846B-33470306C646}" type="slidenum">
              <a:rPr lang="en-US" smtClean="0"/>
              <a:pPr/>
              <a:t>32</a:t>
            </a:fld>
            <a:endParaRPr lang="en-US" dirty="0"/>
          </a:p>
        </p:txBody>
      </p:sp>
      <p:sp>
        <p:nvSpPr>
          <p:cNvPr id="5" name="Textplatzhalter 4">
            <a:extLst>
              <a:ext uri="{FF2B5EF4-FFF2-40B4-BE49-F238E27FC236}">
                <a16:creationId xmlns:a16="http://schemas.microsoft.com/office/drawing/2014/main" id="{FCD831DA-AE27-6BF1-81BE-CAAE5911116A}"/>
              </a:ext>
            </a:extLst>
          </p:cNvPr>
          <p:cNvSpPr>
            <a:spLocks noGrp="1"/>
          </p:cNvSpPr>
          <p:nvPr>
            <p:ph type="body" sz="quarter" idx="11"/>
          </p:nvPr>
        </p:nvSpPr>
        <p:spPr/>
        <p:txBody>
          <a:bodyPr/>
          <a:lstStyle/>
          <a:p>
            <a:endParaRPr lang="de-DE"/>
          </a:p>
        </p:txBody>
      </p:sp>
      <p:pic>
        <p:nvPicPr>
          <p:cNvPr id="9" name="Grafik 8">
            <a:extLst>
              <a:ext uri="{FF2B5EF4-FFF2-40B4-BE49-F238E27FC236}">
                <a16:creationId xmlns:a16="http://schemas.microsoft.com/office/drawing/2014/main" id="{C201BAAB-C281-421F-F41B-05637295D160}"/>
              </a:ext>
            </a:extLst>
          </p:cNvPr>
          <p:cNvPicPr>
            <a:picLocks noChangeAspect="1"/>
          </p:cNvPicPr>
          <p:nvPr/>
        </p:nvPicPr>
        <p:blipFill>
          <a:blip r:embed="rId2"/>
          <a:stretch>
            <a:fillRect/>
          </a:stretch>
        </p:blipFill>
        <p:spPr>
          <a:xfrm>
            <a:off x="191912" y="965166"/>
            <a:ext cx="8240275" cy="3248478"/>
          </a:xfrm>
          <a:prstGeom prst="rect">
            <a:avLst/>
          </a:prstGeom>
        </p:spPr>
      </p:pic>
      <p:pic>
        <p:nvPicPr>
          <p:cNvPr id="11" name="Grafik 10">
            <a:extLst>
              <a:ext uri="{FF2B5EF4-FFF2-40B4-BE49-F238E27FC236}">
                <a16:creationId xmlns:a16="http://schemas.microsoft.com/office/drawing/2014/main" id="{13CC0134-85B4-6CA7-303A-F64BBE4CD91C}"/>
              </a:ext>
            </a:extLst>
          </p:cNvPr>
          <p:cNvPicPr>
            <a:picLocks noChangeAspect="1"/>
          </p:cNvPicPr>
          <p:nvPr/>
        </p:nvPicPr>
        <p:blipFill>
          <a:blip r:embed="rId3"/>
          <a:stretch>
            <a:fillRect/>
          </a:stretch>
        </p:blipFill>
        <p:spPr>
          <a:xfrm>
            <a:off x="3143316" y="2303361"/>
            <a:ext cx="8944511" cy="3461886"/>
          </a:xfrm>
          <a:prstGeom prst="rect">
            <a:avLst/>
          </a:prstGeom>
        </p:spPr>
      </p:pic>
    </p:spTree>
    <p:extLst>
      <p:ext uri="{BB962C8B-B14F-4D97-AF65-F5344CB8AC3E}">
        <p14:creationId xmlns:p14="http://schemas.microsoft.com/office/powerpoint/2010/main" val="33100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88D2C-2050-82AA-E832-3634E0F49CD7}"/>
              </a:ext>
            </a:extLst>
          </p:cNvPr>
          <p:cNvSpPr>
            <a:spLocks noGrp="1"/>
          </p:cNvSpPr>
          <p:nvPr>
            <p:ph type="title"/>
          </p:nvPr>
        </p:nvSpPr>
        <p:spPr/>
        <p:txBody>
          <a:bodyPr/>
          <a:lstStyle/>
          <a:p>
            <a:r>
              <a:rPr lang="de-DE" dirty="0"/>
              <a:t>Integration into CPM Remote</a:t>
            </a:r>
          </a:p>
        </p:txBody>
      </p:sp>
      <p:sp>
        <p:nvSpPr>
          <p:cNvPr id="3" name="Textplatzhalter 2">
            <a:extLst>
              <a:ext uri="{FF2B5EF4-FFF2-40B4-BE49-F238E27FC236}">
                <a16:creationId xmlns:a16="http://schemas.microsoft.com/office/drawing/2014/main" id="{DB06F816-D371-DFF2-E565-12C0683A9ABD}"/>
              </a:ext>
            </a:extLst>
          </p:cNvPr>
          <p:cNvSpPr>
            <a:spLocks noGrp="1"/>
          </p:cNvSpPr>
          <p:nvPr>
            <p:ph type="body" sz="quarter" idx="13"/>
          </p:nvPr>
        </p:nvSpPr>
        <p:spPr/>
        <p:txBody>
          <a:bodyPr/>
          <a:lstStyle/>
          <a:p>
            <a:endParaRPr lang="de-DE" dirty="0"/>
          </a:p>
        </p:txBody>
      </p:sp>
      <p:sp>
        <p:nvSpPr>
          <p:cNvPr id="4" name="Foliennummernplatzhalter 3">
            <a:extLst>
              <a:ext uri="{FF2B5EF4-FFF2-40B4-BE49-F238E27FC236}">
                <a16:creationId xmlns:a16="http://schemas.microsoft.com/office/drawing/2014/main" id="{0F1E2159-DB2F-EDD8-C1FC-888E887AB798}"/>
              </a:ext>
            </a:extLst>
          </p:cNvPr>
          <p:cNvSpPr>
            <a:spLocks noGrp="1"/>
          </p:cNvSpPr>
          <p:nvPr>
            <p:ph type="sldNum" sz="quarter" idx="4"/>
          </p:nvPr>
        </p:nvSpPr>
        <p:spPr/>
        <p:txBody>
          <a:bodyPr/>
          <a:lstStyle/>
          <a:p>
            <a:fld id="{016ACDC5-9792-4EE2-846B-33470306C646}" type="slidenum">
              <a:rPr lang="en-US" smtClean="0"/>
              <a:pPr/>
              <a:t>33</a:t>
            </a:fld>
            <a:endParaRPr lang="en-US" dirty="0"/>
          </a:p>
        </p:txBody>
      </p:sp>
      <p:sp>
        <p:nvSpPr>
          <p:cNvPr id="5" name="Textplatzhalter 4">
            <a:extLst>
              <a:ext uri="{FF2B5EF4-FFF2-40B4-BE49-F238E27FC236}">
                <a16:creationId xmlns:a16="http://schemas.microsoft.com/office/drawing/2014/main" id="{D18463C2-444A-2E1F-A555-80CD53007912}"/>
              </a:ext>
            </a:extLst>
          </p:cNvPr>
          <p:cNvSpPr>
            <a:spLocks noGrp="1"/>
          </p:cNvSpPr>
          <p:nvPr>
            <p:ph type="body" sz="quarter" idx="11"/>
          </p:nvPr>
        </p:nvSpPr>
        <p:spPr/>
        <p:txBody>
          <a:bodyPr/>
          <a:lstStyle/>
          <a:p>
            <a:endParaRPr lang="de-DE"/>
          </a:p>
        </p:txBody>
      </p:sp>
      <p:sp>
        <p:nvSpPr>
          <p:cNvPr id="9" name="Textfeld 8">
            <a:extLst>
              <a:ext uri="{FF2B5EF4-FFF2-40B4-BE49-F238E27FC236}">
                <a16:creationId xmlns:a16="http://schemas.microsoft.com/office/drawing/2014/main" id="{11C7E9EC-CFC7-41EE-4EA7-6C83AA9D228D}"/>
              </a:ext>
            </a:extLst>
          </p:cNvPr>
          <p:cNvSpPr txBox="1"/>
          <p:nvPr/>
        </p:nvSpPr>
        <p:spPr>
          <a:xfrm>
            <a:off x="5909187" y="5695741"/>
            <a:ext cx="6282813" cy="261610"/>
          </a:xfrm>
          <a:prstGeom prst="rect">
            <a:avLst/>
          </a:prstGeom>
          <a:noFill/>
        </p:spPr>
        <p:txBody>
          <a:bodyPr wrap="square">
            <a:spAutoFit/>
          </a:bodyPr>
          <a:lstStyle/>
          <a:p>
            <a:r>
              <a:rPr lang="de-DE" sz="1100" dirty="0">
                <a:hlinkClick r:id="rId7"/>
              </a:rPr>
              <a:t>Files · </a:t>
            </a:r>
            <a:r>
              <a:rPr lang="de-DE" sz="1100" dirty="0" err="1">
                <a:hlinkClick r:id="rId7"/>
              </a:rPr>
              <a:t>dev_rzz</a:t>
            </a:r>
            <a:r>
              <a:rPr lang="de-DE" sz="1100" dirty="0">
                <a:hlinkClick r:id="rId7"/>
              </a:rPr>
              <a:t> · CPM / Project / Lab / </a:t>
            </a:r>
            <a:r>
              <a:rPr lang="de-DE" sz="1100" dirty="0" err="1">
                <a:hlinkClick r:id="rId7"/>
              </a:rPr>
              <a:t>RemoteAccess</a:t>
            </a:r>
            <a:r>
              <a:rPr lang="de-DE" sz="1100" dirty="0">
                <a:hlinkClick r:id="rId7"/>
              </a:rPr>
              <a:t> / </a:t>
            </a:r>
            <a:r>
              <a:rPr lang="de-DE" sz="1100" dirty="0" err="1">
                <a:hlinkClick r:id="rId7"/>
              </a:rPr>
              <a:t>remote_access</a:t>
            </a:r>
            <a:r>
              <a:rPr lang="de-DE" sz="1100" dirty="0">
                <a:hlinkClick r:id="rId7"/>
              </a:rPr>
              <a:t> · </a:t>
            </a:r>
            <a:r>
              <a:rPr lang="de-DE" sz="1100" dirty="0" err="1">
                <a:hlinkClick r:id="rId7"/>
              </a:rPr>
              <a:t>GitLab</a:t>
            </a:r>
            <a:r>
              <a:rPr lang="de-DE" sz="1100" dirty="0">
                <a:hlinkClick r:id="rId7"/>
              </a:rPr>
              <a:t> (rwth-aachen.de)</a:t>
            </a:r>
            <a:endParaRPr lang="de-DE" sz="1100" dirty="0"/>
          </a:p>
        </p:txBody>
      </p:sp>
      <p:pic>
        <p:nvPicPr>
          <p:cNvPr id="6" name="2705_o_cpmremote">
            <a:hlinkClick r:id="" action="ppaction://media"/>
            <a:extLst>
              <a:ext uri="{FF2B5EF4-FFF2-40B4-BE49-F238E27FC236}">
                <a16:creationId xmlns:a16="http://schemas.microsoft.com/office/drawing/2014/main" id="{4264441F-0864-B839-3BC2-1648D6C6687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57559" y="859941"/>
            <a:ext cx="4951628" cy="4835800"/>
          </a:xfrm>
          <a:prstGeom prst="rect">
            <a:avLst/>
          </a:prstGeom>
        </p:spPr>
      </p:pic>
      <p:pic>
        <p:nvPicPr>
          <p:cNvPr id="7" name="2705_v_cpmremote">
            <a:hlinkClick r:id="" action="ppaction://media"/>
            <a:extLst>
              <a:ext uri="{FF2B5EF4-FFF2-40B4-BE49-F238E27FC236}">
                <a16:creationId xmlns:a16="http://schemas.microsoft.com/office/drawing/2014/main" id="{109E86E8-75A9-A9E0-F7EF-D447E2CDA69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559200" y="859941"/>
            <a:ext cx="4982785" cy="4835800"/>
          </a:xfrm>
          <a:prstGeom prst="rect">
            <a:avLst/>
          </a:prstGeom>
        </p:spPr>
      </p:pic>
    </p:spTree>
    <p:extLst>
      <p:ext uri="{BB962C8B-B14F-4D97-AF65-F5344CB8AC3E}">
        <p14:creationId xmlns:p14="http://schemas.microsoft.com/office/powerpoint/2010/main" val="41145370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00" fill="hold"/>
                                        <p:tgtEl>
                                          <p:spTgt spid="6"/>
                                        </p:tgtEl>
                                      </p:cBhvr>
                                    </p:cmd>
                                  </p:childTnLst>
                                </p:cTn>
                              </p:par>
                              <p:par>
                                <p:cTn id="7" presetID="1" presetClass="mediacall" presetSubtype="0" fill="hold" nodeType="withEffect">
                                  <p:stCondLst>
                                    <p:cond delay="0"/>
                                  </p:stCondLst>
                                  <p:childTnLst>
                                    <p:cmd type="call" cmd="playFrom(0.0)">
                                      <p:cBhvr>
                                        <p:cTn id="8" dur="47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3C434B-2362-533F-D001-CEAAE8956C4F}"/>
              </a:ext>
            </a:extLst>
          </p:cNvPr>
          <p:cNvSpPr>
            <a:spLocks noGrp="1"/>
          </p:cNvSpPr>
          <p:nvPr>
            <p:ph type="title"/>
          </p:nvPr>
        </p:nvSpPr>
        <p:spPr/>
        <p:txBody>
          <a:bodyPr/>
          <a:lstStyle/>
          <a:p>
            <a:r>
              <a:rPr lang="en-US" dirty="0"/>
              <a:t> Future works</a:t>
            </a:r>
            <a:endParaRPr lang="de-DE" dirty="0"/>
          </a:p>
        </p:txBody>
      </p:sp>
      <p:sp>
        <p:nvSpPr>
          <p:cNvPr id="3" name="Textplatzhalter 2">
            <a:extLst>
              <a:ext uri="{FF2B5EF4-FFF2-40B4-BE49-F238E27FC236}">
                <a16:creationId xmlns:a16="http://schemas.microsoft.com/office/drawing/2014/main" id="{0230C1CA-AB28-B2BE-868E-6123B16FA256}"/>
              </a:ext>
            </a:extLst>
          </p:cNvPr>
          <p:cNvSpPr>
            <a:spLocks noGrp="1"/>
          </p:cNvSpPr>
          <p:nvPr>
            <p:ph type="body" sz="quarter" idx="13"/>
          </p:nvPr>
        </p:nvSpPr>
        <p:spPr>
          <a:xfrm>
            <a:off x="383118" y="1232639"/>
            <a:ext cx="11423999" cy="3739411"/>
          </a:xfrm>
        </p:spPr>
        <p:txBody>
          <a:bodyPr/>
          <a:lstStyle/>
          <a:p>
            <a:endParaRPr lang="en-US" dirty="0"/>
          </a:p>
          <a:p>
            <a:r>
              <a:rPr lang="en-US" dirty="0"/>
              <a:t>Multivehicle from single map to single vehicle information from different maps: </a:t>
            </a:r>
          </a:p>
          <a:p>
            <a:pPr lvl="1"/>
            <a:r>
              <a:rPr lang="en-US" dirty="0"/>
              <a:t>Position data from multiple vehicles implies speed and direction. </a:t>
            </a:r>
          </a:p>
          <a:p>
            <a:pPr lvl="1"/>
            <a:r>
              <a:rPr lang="en-US" dirty="0"/>
              <a:t>Analyze and fine-tune single vehicle's speed and direction across various maps.</a:t>
            </a:r>
          </a:p>
          <a:p>
            <a:r>
              <a:rPr lang="en-US" dirty="0"/>
              <a:t>Improvement in </a:t>
            </a:r>
            <a:r>
              <a:rPr lang="de-DE" altLang="zh-CN" dirty="0"/>
              <a:t>o</a:t>
            </a:r>
            <a:r>
              <a:rPr lang="en-US" dirty="0" err="1"/>
              <a:t>utlier</a:t>
            </a:r>
            <a:r>
              <a:rPr lang="en-US" dirty="0"/>
              <a:t> handling:</a:t>
            </a:r>
          </a:p>
          <a:p>
            <a:pPr lvl="1"/>
            <a:r>
              <a:rPr lang="en-US" dirty="0"/>
              <a:t>Enhance methods to manage outliers, including zero or extreme values.</a:t>
            </a:r>
            <a:endParaRPr lang="de-DE" dirty="0"/>
          </a:p>
        </p:txBody>
      </p:sp>
      <p:sp>
        <p:nvSpPr>
          <p:cNvPr id="4" name="Foliennummernplatzhalter 3">
            <a:extLst>
              <a:ext uri="{FF2B5EF4-FFF2-40B4-BE49-F238E27FC236}">
                <a16:creationId xmlns:a16="http://schemas.microsoft.com/office/drawing/2014/main" id="{E7C7AFB3-C9E6-D51B-5CA0-FEF4F8FA91C2}"/>
              </a:ext>
            </a:extLst>
          </p:cNvPr>
          <p:cNvSpPr>
            <a:spLocks noGrp="1"/>
          </p:cNvSpPr>
          <p:nvPr>
            <p:ph type="sldNum" sz="quarter" idx="4"/>
          </p:nvPr>
        </p:nvSpPr>
        <p:spPr/>
        <p:txBody>
          <a:bodyPr/>
          <a:lstStyle/>
          <a:p>
            <a:fld id="{016ACDC5-9792-4EE2-846B-33470306C646}" type="slidenum">
              <a:rPr lang="en-US" smtClean="0"/>
              <a:pPr/>
              <a:t>34</a:t>
            </a:fld>
            <a:endParaRPr lang="en-US" dirty="0"/>
          </a:p>
        </p:txBody>
      </p:sp>
    </p:spTree>
    <p:extLst>
      <p:ext uri="{BB962C8B-B14F-4D97-AF65-F5344CB8AC3E}">
        <p14:creationId xmlns:p14="http://schemas.microsoft.com/office/powerpoint/2010/main" val="339028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36EBE5-0945-50A4-F9BF-0EBAFC181D0F}"/>
              </a:ext>
            </a:extLst>
          </p:cNvPr>
          <p:cNvSpPr>
            <a:spLocks noGrp="1"/>
          </p:cNvSpPr>
          <p:nvPr>
            <p:ph type="title"/>
          </p:nvPr>
        </p:nvSpPr>
        <p:spPr/>
        <p:txBody>
          <a:bodyPr/>
          <a:lstStyle/>
          <a:p>
            <a:r>
              <a:rPr lang="de-DE" dirty="0"/>
              <a:t>Code</a:t>
            </a:r>
          </a:p>
        </p:txBody>
      </p:sp>
      <p:sp>
        <p:nvSpPr>
          <p:cNvPr id="3" name="Textplatzhalter 2">
            <a:extLst>
              <a:ext uri="{FF2B5EF4-FFF2-40B4-BE49-F238E27FC236}">
                <a16:creationId xmlns:a16="http://schemas.microsoft.com/office/drawing/2014/main" id="{41C32C88-A506-379E-82E5-214E6A512B06}"/>
              </a:ext>
            </a:extLst>
          </p:cNvPr>
          <p:cNvSpPr>
            <a:spLocks noGrp="1"/>
          </p:cNvSpPr>
          <p:nvPr>
            <p:ph type="body" sz="quarter" idx="13"/>
          </p:nvPr>
        </p:nvSpPr>
        <p:spPr>
          <a:xfrm>
            <a:off x="383117" y="1067424"/>
            <a:ext cx="11423999" cy="4713943"/>
          </a:xfrm>
        </p:spPr>
        <p:txBody>
          <a:bodyPr>
            <a:normAutofit/>
          </a:bodyPr>
          <a:lstStyle/>
          <a:p>
            <a:r>
              <a:rPr lang="en-US" dirty="0"/>
              <a:t>I apply and optimize the following accessible source codes for generative experiments:</a:t>
            </a:r>
          </a:p>
          <a:p>
            <a:pPr lvl="1"/>
            <a:r>
              <a:rPr lang="en-US" dirty="0"/>
              <a:t>GAN: </a:t>
            </a:r>
            <a:r>
              <a:rPr lang="de-DE" dirty="0">
                <a:hlinkClick r:id="rId3"/>
              </a:rPr>
              <a:t>https://github.com/eriklindernoren/PyTorch-GAN</a:t>
            </a:r>
            <a:endParaRPr lang="de-DE" dirty="0"/>
          </a:p>
          <a:p>
            <a:pPr lvl="1"/>
            <a:r>
              <a:rPr lang="en-US" dirty="0" err="1"/>
              <a:t>TimeGAN</a:t>
            </a:r>
            <a:r>
              <a:rPr lang="en-US" dirty="0"/>
              <a:t>: </a:t>
            </a:r>
            <a:r>
              <a:rPr lang="en-US" dirty="0">
                <a:hlinkClick r:id="rId4"/>
              </a:rPr>
              <a:t>https://github.com/jsyoon0823/TimeGAN</a:t>
            </a:r>
            <a:r>
              <a:rPr lang="en-US" dirty="0"/>
              <a:t> / </a:t>
            </a:r>
            <a:r>
              <a:rPr lang="en-US" dirty="0">
                <a:hlinkClick r:id="rId5"/>
              </a:rPr>
              <a:t>https://github.com/birdx0810/timegan-pytorch</a:t>
            </a:r>
            <a:endParaRPr lang="en-US" dirty="0"/>
          </a:p>
          <a:p>
            <a:pPr lvl="1"/>
            <a:r>
              <a:rPr lang="en-US" dirty="0"/>
              <a:t>Diffusion-TS: </a:t>
            </a:r>
            <a:r>
              <a:rPr lang="en-US" dirty="0">
                <a:hlinkClick r:id="rId6"/>
              </a:rPr>
              <a:t>https://github.com/Y-debug-sys/Diffusion-TS</a:t>
            </a:r>
            <a:endParaRPr lang="en-US" dirty="0"/>
          </a:p>
          <a:p>
            <a:pPr lvl="1"/>
            <a:endParaRPr lang="en-US" dirty="0"/>
          </a:p>
          <a:p>
            <a:r>
              <a:rPr lang="en-US" dirty="0"/>
              <a:t>M</a:t>
            </a:r>
            <a:r>
              <a:rPr lang="de-DE" altLang="zh-CN" dirty="0"/>
              <a:t>y Fork </a:t>
            </a:r>
            <a:r>
              <a:rPr lang="de-DE" altLang="zh-CN" dirty="0" err="1"/>
              <a:t>repositories</a:t>
            </a:r>
            <a:r>
              <a:rPr lang="de-DE" altLang="zh-CN" dirty="0"/>
              <a:t>:</a:t>
            </a:r>
          </a:p>
          <a:p>
            <a:pPr lvl="1"/>
            <a:r>
              <a:rPr lang="de-DE" altLang="zh-CN" dirty="0"/>
              <a:t>GAN &amp; </a:t>
            </a:r>
            <a:r>
              <a:rPr lang="de-DE" altLang="zh-CN" dirty="0" err="1"/>
              <a:t>Dataprocess</a:t>
            </a:r>
            <a:r>
              <a:rPr lang="de-DE" altLang="zh-CN" dirty="0"/>
              <a:t>: </a:t>
            </a:r>
            <a:r>
              <a:rPr lang="de-DE" altLang="zh-CN" dirty="0">
                <a:hlinkClick r:id="rId7"/>
              </a:rPr>
              <a:t>https://git.rwth-aachen.de/CPM/Project/Lab/Students/zhou/scenariogenerationai</a:t>
            </a:r>
            <a:r>
              <a:rPr lang="de-DE" altLang="zh-CN" dirty="0"/>
              <a:t>	</a:t>
            </a:r>
          </a:p>
          <a:p>
            <a:pPr lvl="1"/>
            <a:r>
              <a:rPr lang="de-DE" dirty="0"/>
              <a:t>TimeGAN: </a:t>
            </a:r>
            <a:r>
              <a:rPr lang="de-DE" dirty="0">
                <a:hlinkClick r:id="rId8"/>
              </a:rPr>
              <a:t>https://github.com/RuizhangZhou/timegan-pytorch</a:t>
            </a:r>
            <a:endParaRPr lang="de-DE" dirty="0"/>
          </a:p>
          <a:p>
            <a:pPr lvl="1"/>
            <a:r>
              <a:rPr lang="de-DE" dirty="0"/>
              <a:t>Diffusion-TS:</a:t>
            </a:r>
            <a:r>
              <a:rPr lang="de-DE" dirty="0">
                <a:hlinkClick r:id="rId9"/>
              </a:rPr>
              <a:t> https://github.com/RuizhangZhou/Diffusion-TS</a:t>
            </a:r>
            <a:endParaRPr lang="de-DE" dirty="0"/>
          </a:p>
          <a:p>
            <a:endParaRPr lang="de-DE" dirty="0"/>
          </a:p>
          <a:p>
            <a:r>
              <a:rPr lang="de-DE" dirty="0"/>
              <a:t>CPM Remote:</a:t>
            </a:r>
          </a:p>
          <a:p>
            <a:pPr lvl="1"/>
            <a:r>
              <a:rPr lang="de-DE" dirty="0">
                <a:hlinkClick r:id="rId10"/>
              </a:rPr>
              <a:t>Files · </a:t>
            </a:r>
            <a:r>
              <a:rPr lang="de-DE" dirty="0" err="1">
                <a:hlinkClick r:id="rId10"/>
              </a:rPr>
              <a:t>dev_rzz</a:t>
            </a:r>
            <a:r>
              <a:rPr lang="de-DE" dirty="0">
                <a:hlinkClick r:id="rId10"/>
              </a:rPr>
              <a:t> · CPM / Project / Lab / </a:t>
            </a:r>
            <a:r>
              <a:rPr lang="de-DE" dirty="0" err="1">
                <a:hlinkClick r:id="rId10"/>
              </a:rPr>
              <a:t>RemoteAccess</a:t>
            </a:r>
            <a:r>
              <a:rPr lang="de-DE" dirty="0">
                <a:hlinkClick r:id="rId10"/>
              </a:rPr>
              <a:t> / </a:t>
            </a:r>
            <a:r>
              <a:rPr lang="de-DE" dirty="0" err="1">
                <a:hlinkClick r:id="rId10"/>
              </a:rPr>
              <a:t>remote_access</a:t>
            </a:r>
            <a:r>
              <a:rPr lang="de-DE" dirty="0">
                <a:hlinkClick r:id="rId10"/>
              </a:rPr>
              <a:t> · </a:t>
            </a:r>
            <a:r>
              <a:rPr lang="de-DE" dirty="0" err="1">
                <a:hlinkClick r:id="rId10"/>
              </a:rPr>
              <a:t>GitLab</a:t>
            </a:r>
            <a:r>
              <a:rPr lang="de-DE" dirty="0">
                <a:hlinkClick r:id="rId10"/>
              </a:rPr>
              <a:t> (rwth-aachen.de)</a:t>
            </a:r>
            <a:endParaRPr lang="de-DE" dirty="0"/>
          </a:p>
          <a:p>
            <a:pPr lvl="1"/>
            <a:r>
              <a:rPr lang="de-DE" dirty="0">
                <a:hlinkClick r:id="rId11"/>
              </a:rPr>
              <a:t>Files · </a:t>
            </a:r>
            <a:r>
              <a:rPr lang="de-DE" dirty="0" err="1">
                <a:hlinkClick r:id="rId11"/>
              </a:rPr>
              <a:t>dev-zrz</a:t>
            </a:r>
            <a:r>
              <a:rPr lang="de-DE" dirty="0">
                <a:hlinkClick r:id="rId11"/>
              </a:rPr>
              <a:t> · CPM / Project / Lab / Libraries / Database · </a:t>
            </a:r>
            <a:r>
              <a:rPr lang="de-DE" dirty="0" err="1">
                <a:hlinkClick r:id="rId11"/>
              </a:rPr>
              <a:t>GitLab</a:t>
            </a:r>
            <a:r>
              <a:rPr lang="de-DE" dirty="0">
                <a:hlinkClick r:id="rId11"/>
              </a:rPr>
              <a:t> (rwth-aachen.de)</a:t>
            </a:r>
            <a:endParaRPr lang="de-DE" dirty="0"/>
          </a:p>
          <a:p>
            <a:pPr lvl="1"/>
            <a:r>
              <a:rPr lang="de-DE" dirty="0">
                <a:hlinkClick r:id="rId12"/>
              </a:rPr>
              <a:t>Files · </a:t>
            </a:r>
            <a:r>
              <a:rPr lang="de-DE" dirty="0" err="1">
                <a:hlinkClick r:id="rId12"/>
              </a:rPr>
              <a:t>dev-zrz</a:t>
            </a:r>
            <a:r>
              <a:rPr lang="de-DE" dirty="0">
                <a:hlinkClick r:id="rId12"/>
              </a:rPr>
              <a:t> · CPM / Project / Lab / Tools / Dataset Converter · </a:t>
            </a:r>
            <a:r>
              <a:rPr lang="de-DE" dirty="0" err="1">
                <a:hlinkClick r:id="rId12"/>
              </a:rPr>
              <a:t>GitLab</a:t>
            </a:r>
            <a:r>
              <a:rPr lang="de-DE" dirty="0">
                <a:hlinkClick r:id="rId12"/>
              </a:rPr>
              <a:t> (rwth-aachen.de)</a:t>
            </a:r>
            <a:endParaRPr lang="de-DE" dirty="0"/>
          </a:p>
          <a:p>
            <a:pPr marL="355600" lvl="1" indent="0">
              <a:buNone/>
            </a:pPr>
            <a:endParaRPr lang="de-DE" dirty="0"/>
          </a:p>
          <a:p>
            <a:pPr lvl="1"/>
            <a:endParaRPr lang="de-DE" dirty="0"/>
          </a:p>
        </p:txBody>
      </p:sp>
      <p:sp>
        <p:nvSpPr>
          <p:cNvPr id="4" name="Foliennummernplatzhalter 3">
            <a:extLst>
              <a:ext uri="{FF2B5EF4-FFF2-40B4-BE49-F238E27FC236}">
                <a16:creationId xmlns:a16="http://schemas.microsoft.com/office/drawing/2014/main" id="{7BA67AFD-850E-26A9-C7B6-A1C630AACC26}"/>
              </a:ext>
            </a:extLst>
          </p:cNvPr>
          <p:cNvSpPr>
            <a:spLocks noGrp="1"/>
          </p:cNvSpPr>
          <p:nvPr>
            <p:ph type="sldNum" sz="quarter" idx="4"/>
          </p:nvPr>
        </p:nvSpPr>
        <p:spPr/>
        <p:txBody>
          <a:bodyPr/>
          <a:lstStyle/>
          <a:p>
            <a:fld id="{016ACDC5-9792-4EE2-846B-33470306C646}" type="slidenum">
              <a:rPr lang="en-US" smtClean="0"/>
              <a:pPr/>
              <a:t>35</a:t>
            </a:fld>
            <a:endParaRPr lang="en-US" dirty="0"/>
          </a:p>
        </p:txBody>
      </p:sp>
    </p:spTree>
    <p:extLst>
      <p:ext uri="{BB962C8B-B14F-4D97-AF65-F5344CB8AC3E}">
        <p14:creationId xmlns:p14="http://schemas.microsoft.com/office/powerpoint/2010/main" val="3990972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4E25F-A33E-A564-38E8-ED636235B409}"/>
              </a:ext>
            </a:extLst>
          </p:cNvPr>
          <p:cNvSpPr>
            <a:spLocks noGrp="1"/>
          </p:cNvSpPr>
          <p:nvPr>
            <p:ph type="title"/>
          </p:nvPr>
        </p:nvSpPr>
        <p:spPr/>
        <p:txBody>
          <a:bodyPr/>
          <a:lstStyle/>
          <a:p>
            <a:r>
              <a:rPr lang="de-DE" altLang="zh-CN" dirty="0"/>
              <a:t>Summary</a:t>
            </a:r>
            <a:endParaRPr lang="de-DE" dirty="0"/>
          </a:p>
        </p:txBody>
      </p:sp>
      <p:sp>
        <p:nvSpPr>
          <p:cNvPr id="4" name="Foliennummernplatzhalter 3">
            <a:extLst>
              <a:ext uri="{FF2B5EF4-FFF2-40B4-BE49-F238E27FC236}">
                <a16:creationId xmlns:a16="http://schemas.microsoft.com/office/drawing/2014/main" id="{F9137887-8A9A-02B9-4CE7-6686EDE278F6}"/>
              </a:ext>
            </a:extLst>
          </p:cNvPr>
          <p:cNvSpPr>
            <a:spLocks noGrp="1"/>
          </p:cNvSpPr>
          <p:nvPr>
            <p:ph type="sldNum" sz="quarter" idx="4"/>
          </p:nvPr>
        </p:nvSpPr>
        <p:spPr/>
        <p:txBody>
          <a:bodyPr/>
          <a:lstStyle/>
          <a:p>
            <a:fld id="{016ACDC5-9792-4EE2-846B-33470306C646}" type="slidenum">
              <a:rPr lang="en-US" smtClean="0"/>
              <a:pPr/>
              <a:t>36</a:t>
            </a:fld>
            <a:endParaRPr lang="en-US" dirty="0"/>
          </a:p>
        </p:txBody>
      </p:sp>
      <p:pic>
        <p:nvPicPr>
          <p:cNvPr id="6" name="DSC" descr="Graphical user interface&#10;&#10;Description automatically generated">
            <a:extLst>
              <a:ext uri="{FF2B5EF4-FFF2-40B4-BE49-F238E27FC236}">
                <a16:creationId xmlns:a16="http://schemas.microsoft.com/office/drawing/2014/main" id="{550B26F2-F66C-1422-CECD-616C4E8C27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36632" y="3354278"/>
            <a:ext cx="3209120" cy="2462981"/>
          </a:xfrm>
          <a:prstGeom prst="rect">
            <a:avLst/>
          </a:prstGeom>
        </p:spPr>
      </p:pic>
      <p:pic>
        <p:nvPicPr>
          <p:cNvPr id="7" name="Grafik 6">
            <a:extLst>
              <a:ext uri="{FF2B5EF4-FFF2-40B4-BE49-F238E27FC236}">
                <a16:creationId xmlns:a16="http://schemas.microsoft.com/office/drawing/2014/main" id="{7C29BA3C-D411-53A9-E273-B09C13162B62}"/>
              </a:ext>
            </a:extLst>
          </p:cNvPr>
          <p:cNvPicPr>
            <a:picLocks noChangeAspect="1"/>
          </p:cNvPicPr>
          <p:nvPr/>
        </p:nvPicPr>
        <p:blipFill>
          <a:blip r:embed="rId4"/>
          <a:stretch>
            <a:fillRect/>
          </a:stretch>
        </p:blipFill>
        <p:spPr>
          <a:xfrm>
            <a:off x="9074856" y="830921"/>
            <a:ext cx="2271575" cy="1984320"/>
          </a:xfrm>
          <a:prstGeom prst="rect">
            <a:avLst/>
          </a:prstGeom>
        </p:spPr>
      </p:pic>
      <p:pic>
        <p:nvPicPr>
          <p:cNvPr id="8" name="Picture 4" descr="Time Series Analysis - Working with Dates and Times - Michael Fuchs Python">
            <a:extLst>
              <a:ext uri="{FF2B5EF4-FFF2-40B4-BE49-F238E27FC236}">
                <a16:creationId xmlns:a16="http://schemas.microsoft.com/office/drawing/2014/main" id="{2E50AF1F-2D0D-D677-82E1-60D0D9EF33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33" y="1029449"/>
            <a:ext cx="2905399" cy="182251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12CC5B4E-4648-64BE-3C95-A87F04D80FF4}"/>
              </a:ext>
            </a:extLst>
          </p:cNvPr>
          <p:cNvPicPr>
            <a:picLocks noChangeAspect="1"/>
          </p:cNvPicPr>
          <p:nvPr/>
        </p:nvPicPr>
        <p:blipFill>
          <a:blip r:embed="rId6"/>
          <a:stretch>
            <a:fillRect/>
          </a:stretch>
        </p:blipFill>
        <p:spPr>
          <a:xfrm>
            <a:off x="4064903" y="908050"/>
            <a:ext cx="4281682" cy="1805401"/>
          </a:xfrm>
          <a:prstGeom prst="rect">
            <a:avLst/>
          </a:prstGeom>
        </p:spPr>
      </p:pic>
      <p:pic>
        <p:nvPicPr>
          <p:cNvPr id="11" name="Grafik 10">
            <a:extLst>
              <a:ext uri="{FF2B5EF4-FFF2-40B4-BE49-F238E27FC236}">
                <a16:creationId xmlns:a16="http://schemas.microsoft.com/office/drawing/2014/main" id="{804F62D7-20A8-3EE4-594D-7FC37ABE0CEC}"/>
              </a:ext>
            </a:extLst>
          </p:cNvPr>
          <p:cNvPicPr>
            <a:picLocks noChangeAspect="1"/>
          </p:cNvPicPr>
          <p:nvPr/>
        </p:nvPicPr>
        <p:blipFill>
          <a:blip r:embed="rId7"/>
          <a:stretch>
            <a:fillRect/>
          </a:stretch>
        </p:blipFill>
        <p:spPr>
          <a:xfrm>
            <a:off x="431233" y="3429000"/>
            <a:ext cx="2327491" cy="2222258"/>
          </a:xfrm>
          <a:prstGeom prst="rect">
            <a:avLst/>
          </a:prstGeom>
        </p:spPr>
      </p:pic>
      <p:pic>
        <p:nvPicPr>
          <p:cNvPr id="3" name="Grafik 2">
            <a:extLst>
              <a:ext uri="{FF2B5EF4-FFF2-40B4-BE49-F238E27FC236}">
                <a16:creationId xmlns:a16="http://schemas.microsoft.com/office/drawing/2014/main" id="{86565F1E-133B-31AA-3397-4FDF449AA614}"/>
              </a:ext>
            </a:extLst>
          </p:cNvPr>
          <p:cNvPicPr>
            <a:picLocks noChangeAspect="1"/>
          </p:cNvPicPr>
          <p:nvPr/>
        </p:nvPicPr>
        <p:blipFill>
          <a:blip r:embed="rId8"/>
          <a:stretch>
            <a:fillRect/>
          </a:stretch>
        </p:blipFill>
        <p:spPr>
          <a:xfrm>
            <a:off x="6775827" y="3717401"/>
            <a:ext cx="1674664" cy="1280497"/>
          </a:xfrm>
          <a:prstGeom prst="rect">
            <a:avLst/>
          </a:prstGeom>
        </p:spPr>
      </p:pic>
      <p:pic>
        <p:nvPicPr>
          <p:cNvPr id="5" name="Grafik 4">
            <a:extLst>
              <a:ext uri="{FF2B5EF4-FFF2-40B4-BE49-F238E27FC236}">
                <a16:creationId xmlns:a16="http://schemas.microsoft.com/office/drawing/2014/main" id="{CEACFF93-B55E-CFD2-81ED-76FE18A07F9F}"/>
              </a:ext>
            </a:extLst>
          </p:cNvPr>
          <p:cNvPicPr>
            <a:picLocks noChangeAspect="1"/>
          </p:cNvPicPr>
          <p:nvPr/>
        </p:nvPicPr>
        <p:blipFill>
          <a:blip r:embed="rId9"/>
          <a:stretch>
            <a:fillRect/>
          </a:stretch>
        </p:blipFill>
        <p:spPr>
          <a:xfrm>
            <a:off x="8542447" y="3717401"/>
            <a:ext cx="1556182" cy="1230568"/>
          </a:xfrm>
          <a:prstGeom prst="rect">
            <a:avLst/>
          </a:prstGeom>
        </p:spPr>
      </p:pic>
      <p:pic>
        <p:nvPicPr>
          <p:cNvPr id="10" name="Grafik 9">
            <a:extLst>
              <a:ext uri="{FF2B5EF4-FFF2-40B4-BE49-F238E27FC236}">
                <a16:creationId xmlns:a16="http://schemas.microsoft.com/office/drawing/2014/main" id="{3B2CAC0C-1EDA-DA5B-7893-4B0DFC1C9DF9}"/>
              </a:ext>
            </a:extLst>
          </p:cNvPr>
          <p:cNvPicPr>
            <a:picLocks noChangeAspect="1"/>
          </p:cNvPicPr>
          <p:nvPr/>
        </p:nvPicPr>
        <p:blipFill>
          <a:blip r:embed="rId10"/>
          <a:stretch>
            <a:fillRect/>
          </a:stretch>
        </p:blipFill>
        <p:spPr>
          <a:xfrm>
            <a:off x="10206650" y="3717401"/>
            <a:ext cx="1614574" cy="1230568"/>
          </a:xfrm>
          <a:prstGeom prst="rect">
            <a:avLst/>
          </a:prstGeom>
        </p:spPr>
      </p:pic>
    </p:spTree>
    <p:extLst>
      <p:ext uri="{BB962C8B-B14F-4D97-AF65-F5344CB8AC3E}">
        <p14:creationId xmlns:p14="http://schemas.microsoft.com/office/powerpoint/2010/main" val="346933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625E4-3661-25D6-E6D1-8F8655C1750D}"/>
              </a:ext>
            </a:extLst>
          </p:cNvPr>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901076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Sources</a:t>
            </a:r>
          </a:p>
        </p:txBody>
      </p:sp>
      <p:sp>
        <p:nvSpPr>
          <p:cNvPr id="6" name="Textplatzhalter 5"/>
          <p:cNvSpPr>
            <a:spLocks noGrp="1"/>
          </p:cNvSpPr>
          <p:nvPr>
            <p:ph type="body" sz="quarter" idx="13"/>
          </p:nvPr>
        </p:nvSpPr>
        <p:spPr>
          <a:xfrm>
            <a:off x="383119" y="908049"/>
            <a:ext cx="11423998" cy="5041901"/>
          </a:xfrm>
        </p:spPr>
        <p:txBody>
          <a:bodyPr>
            <a:normAutofit fontScale="92500" lnSpcReduction="20000"/>
          </a:bodyPr>
          <a:lstStyle/>
          <a:p>
            <a:r>
              <a:rPr lang="en-GB" dirty="0"/>
              <a:t>Bock Julian, The inD Dataset: A Drone Dataset of Naturalistic Road User Trajectories at German Intersections, 2019</a:t>
            </a:r>
          </a:p>
          <a:p>
            <a:r>
              <a:rPr lang="en-GB" dirty="0" err="1"/>
              <a:t>Krajewski</a:t>
            </a:r>
            <a:r>
              <a:rPr lang="en-GB" dirty="0"/>
              <a:t> Robert, The rounD Dataset: A Drone Dataset of Road User Trajectories at Roundabouts in Germany, 2020</a:t>
            </a:r>
          </a:p>
          <a:p>
            <a:r>
              <a:rPr lang="de-DE" b="0" i="0" dirty="0">
                <a:solidFill>
                  <a:srgbClr val="222222"/>
                </a:solidFill>
                <a:effectLst/>
                <a:highlight>
                  <a:srgbClr val="FFFFFF"/>
                </a:highlight>
                <a:latin typeface="Arial" panose="020B0604020202020204" pitchFamily="34" charset="0"/>
              </a:rPr>
              <a:t>Moers, Tobias, et al. "The </a:t>
            </a:r>
            <a:r>
              <a:rPr lang="de-DE" b="0" i="0" dirty="0" err="1">
                <a:solidFill>
                  <a:srgbClr val="222222"/>
                </a:solidFill>
                <a:effectLst/>
                <a:highlight>
                  <a:srgbClr val="FFFFFF"/>
                </a:highlight>
                <a:latin typeface="Arial" panose="020B0604020202020204" pitchFamily="34" charset="0"/>
              </a:rPr>
              <a:t>exid</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dataset</a:t>
            </a:r>
            <a:r>
              <a:rPr lang="de-DE" b="0" i="0" dirty="0">
                <a:solidFill>
                  <a:srgbClr val="222222"/>
                </a:solidFill>
                <a:effectLst/>
                <a:highlight>
                  <a:srgbClr val="FFFFFF"/>
                </a:highlight>
                <a:latin typeface="Arial" panose="020B0604020202020204" pitchFamily="34" charset="0"/>
              </a:rPr>
              <a:t>: A real-</a:t>
            </a:r>
            <a:r>
              <a:rPr lang="de-DE" b="0" i="0" dirty="0" err="1">
                <a:solidFill>
                  <a:srgbClr val="222222"/>
                </a:solidFill>
                <a:effectLst/>
                <a:highlight>
                  <a:srgbClr val="FFFFFF"/>
                </a:highlight>
                <a:latin typeface="Arial" panose="020B0604020202020204" pitchFamily="34" charset="0"/>
              </a:rPr>
              <a:t>world</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trajectory</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dataset</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of</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highly</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interactive</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highway</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scenarios</a:t>
            </a:r>
            <a:r>
              <a:rPr lang="de-DE" b="0" i="0" dirty="0">
                <a:solidFill>
                  <a:srgbClr val="222222"/>
                </a:solidFill>
                <a:effectLst/>
                <a:highlight>
                  <a:srgbClr val="FFFFFF"/>
                </a:highlight>
                <a:latin typeface="Arial" panose="020B0604020202020204" pitchFamily="34" charset="0"/>
              </a:rPr>
              <a:t> in </a:t>
            </a:r>
            <a:r>
              <a:rPr lang="de-DE" b="0" i="0" dirty="0" err="1">
                <a:solidFill>
                  <a:srgbClr val="222222"/>
                </a:solidFill>
                <a:effectLst/>
                <a:highlight>
                  <a:srgbClr val="FFFFFF"/>
                </a:highlight>
                <a:latin typeface="Arial" panose="020B0604020202020204" pitchFamily="34" charset="0"/>
              </a:rPr>
              <a:t>germany</a:t>
            </a:r>
            <a:r>
              <a:rPr lang="de-DE" b="0" i="0" dirty="0">
                <a:solidFill>
                  <a:srgbClr val="222222"/>
                </a:solidFill>
                <a:effectLst/>
                <a:highlight>
                  <a:srgbClr val="FFFFFF"/>
                </a:highlight>
                <a:latin typeface="Arial" panose="020B0604020202020204" pitchFamily="34" charset="0"/>
              </a:rPr>
              <a:t>." </a:t>
            </a:r>
            <a:r>
              <a:rPr lang="de-DE" b="0" i="1" dirty="0">
                <a:solidFill>
                  <a:srgbClr val="222222"/>
                </a:solidFill>
                <a:effectLst/>
                <a:highlight>
                  <a:srgbClr val="FFFFFF"/>
                </a:highlight>
                <a:latin typeface="Arial" panose="020B0604020202020204" pitchFamily="34" charset="0"/>
              </a:rPr>
              <a:t>2022 IEEE Intelligent </a:t>
            </a:r>
            <a:r>
              <a:rPr lang="de-DE" b="0" i="1" dirty="0" err="1">
                <a:solidFill>
                  <a:srgbClr val="222222"/>
                </a:solidFill>
                <a:effectLst/>
                <a:highlight>
                  <a:srgbClr val="FFFFFF"/>
                </a:highlight>
                <a:latin typeface="Arial" panose="020B0604020202020204" pitchFamily="34" charset="0"/>
              </a:rPr>
              <a:t>Vehicles</a:t>
            </a:r>
            <a:r>
              <a:rPr lang="de-DE" b="0" i="1" dirty="0">
                <a:solidFill>
                  <a:srgbClr val="222222"/>
                </a:solidFill>
                <a:effectLst/>
                <a:highlight>
                  <a:srgbClr val="FFFFFF"/>
                </a:highlight>
                <a:latin typeface="Arial" panose="020B0604020202020204" pitchFamily="34" charset="0"/>
              </a:rPr>
              <a:t> Symposium (IV)</a:t>
            </a:r>
            <a:r>
              <a:rPr lang="de-DE" b="0" i="0" dirty="0">
                <a:solidFill>
                  <a:srgbClr val="222222"/>
                </a:solidFill>
                <a:effectLst/>
                <a:highlight>
                  <a:srgbClr val="FFFFFF"/>
                </a:highlight>
                <a:latin typeface="Arial" panose="020B0604020202020204" pitchFamily="34" charset="0"/>
              </a:rPr>
              <a:t>. IEEE, 2022.</a:t>
            </a:r>
            <a:endParaRPr lang="en-GB" dirty="0"/>
          </a:p>
          <a:p>
            <a:r>
              <a:rPr lang="en-US" sz="1800" b="0" i="0" dirty="0">
                <a:solidFill>
                  <a:srgbClr val="222222"/>
                </a:solidFill>
                <a:effectLst/>
                <a:latin typeface="Arial" panose="020B0604020202020204" pitchFamily="34" charset="0"/>
              </a:rPr>
              <a:t>Goodfellow, Ian, et al. "Generative adversarial nets." </a:t>
            </a:r>
            <a:r>
              <a:rPr lang="en-US" sz="1800" b="0" i="1" dirty="0">
                <a:solidFill>
                  <a:srgbClr val="222222"/>
                </a:solidFill>
                <a:effectLst/>
                <a:latin typeface="Arial" panose="020B0604020202020204" pitchFamily="34" charset="0"/>
              </a:rPr>
              <a:t>Advances in neural information processing systems</a:t>
            </a:r>
            <a:r>
              <a:rPr lang="en-US" sz="1800" b="0" i="0" dirty="0">
                <a:solidFill>
                  <a:srgbClr val="222222"/>
                </a:solidFill>
                <a:effectLst/>
                <a:latin typeface="Arial" panose="020B0604020202020204" pitchFamily="34" charset="0"/>
              </a:rPr>
              <a:t> 27 (2014).</a:t>
            </a:r>
          </a:p>
          <a:p>
            <a:r>
              <a:rPr lang="de-DE" sz="1800" dirty="0">
                <a:solidFill>
                  <a:srgbClr val="222222"/>
                </a:solidFill>
              </a:rPr>
              <a:t>Yoon, </a:t>
            </a:r>
            <a:r>
              <a:rPr lang="de-DE" sz="1800" dirty="0" err="1">
                <a:solidFill>
                  <a:srgbClr val="222222"/>
                </a:solidFill>
              </a:rPr>
              <a:t>Jinsung</a:t>
            </a:r>
            <a:r>
              <a:rPr lang="de-DE" sz="1800" dirty="0">
                <a:solidFill>
                  <a:srgbClr val="222222"/>
                </a:solidFill>
              </a:rPr>
              <a:t>, Daniel Jarrett, and Mihaela Van der Schaar. "Time-</a:t>
            </a:r>
            <a:r>
              <a:rPr lang="de-DE" sz="1800" dirty="0" err="1">
                <a:solidFill>
                  <a:srgbClr val="222222"/>
                </a:solidFill>
              </a:rPr>
              <a:t>series</a:t>
            </a:r>
            <a:r>
              <a:rPr lang="de-DE" sz="1800" dirty="0">
                <a:solidFill>
                  <a:srgbClr val="222222"/>
                </a:solidFill>
              </a:rPr>
              <a:t> generative </a:t>
            </a:r>
            <a:r>
              <a:rPr lang="de-DE" sz="1800" dirty="0" err="1">
                <a:solidFill>
                  <a:srgbClr val="222222"/>
                </a:solidFill>
              </a:rPr>
              <a:t>adversarial</a:t>
            </a:r>
            <a:r>
              <a:rPr lang="de-DE" sz="1800" dirty="0">
                <a:solidFill>
                  <a:srgbClr val="222222"/>
                </a:solidFill>
              </a:rPr>
              <a:t> </a:t>
            </a:r>
            <a:r>
              <a:rPr lang="de-DE" sz="1800" dirty="0" err="1">
                <a:solidFill>
                  <a:srgbClr val="222222"/>
                </a:solidFill>
              </a:rPr>
              <a:t>networks</a:t>
            </a:r>
            <a:r>
              <a:rPr lang="de-DE" sz="1800" dirty="0">
                <a:solidFill>
                  <a:srgbClr val="222222"/>
                </a:solidFill>
              </a:rPr>
              <a:t>." </a:t>
            </a:r>
            <a:r>
              <a:rPr lang="de-DE" sz="1800" dirty="0" err="1">
                <a:solidFill>
                  <a:srgbClr val="222222"/>
                </a:solidFill>
              </a:rPr>
              <a:t>Advances</a:t>
            </a:r>
            <a:r>
              <a:rPr lang="de-DE" sz="1800" dirty="0">
                <a:solidFill>
                  <a:srgbClr val="222222"/>
                </a:solidFill>
              </a:rPr>
              <a:t> in </a:t>
            </a:r>
            <a:r>
              <a:rPr lang="de-DE" sz="1800" dirty="0" err="1">
                <a:solidFill>
                  <a:srgbClr val="222222"/>
                </a:solidFill>
              </a:rPr>
              <a:t>neural</a:t>
            </a:r>
            <a:r>
              <a:rPr lang="de-DE" sz="1800" dirty="0">
                <a:solidFill>
                  <a:srgbClr val="222222"/>
                </a:solidFill>
              </a:rPr>
              <a:t> </a:t>
            </a:r>
            <a:r>
              <a:rPr lang="de-DE" sz="1800" dirty="0" err="1">
                <a:solidFill>
                  <a:srgbClr val="222222"/>
                </a:solidFill>
              </a:rPr>
              <a:t>information</a:t>
            </a:r>
            <a:r>
              <a:rPr lang="de-DE" sz="1800" dirty="0">
                <a:solidFill>
                  <a:srgbClr val="222222"/>
                </a:solidFill>
              </a:rPr>
              <a:t> </a:t>
            </a:r>
            <a:r>
              <a:rPr lang="de-DE" sz="1800" dirty="0" err="1">
                <a:solidFill>
                  <a:srgbClr val="222222"/>
                </a:solidFill>
              </a:rPr>
              <a:t>processing</a:t>
            </a:r>
            <a:r>
              <a:rPr lang="de-DE" sz="1800" dirty="0">
                <a:solidFill>
                  <a:srgbClr val="222222"/>
                </a:solidFill>
              </a:rPr>
              <a:t> </a:t>
            </a:r>
            <a:r>
              <a:rPr lang="de-DE" sz="1800" dirty="0" err="1">
                <a:solidFill>
                  <a:srgbClr val="222222"/>
                </a:solidFill>
              </a:rPr>
              <a:t>systems</a:t>
            </a:r>
            <a:r>
              <a:rPr lang="de-DE" sz="1800" dirty="0">
                <a:solidFill>
                  <a:srgbClr val="222222"/>
                </a:solidFill>
              </a:rPr>
              <a:t> 32 (2019).</a:t>
            </a:r>
          </a:p>
          <a:p>
            <a:r>
              <a:rPr lang="de-DE" sz="1800" dirty="0">
                <a:solidFill>
                  <a:srgbClr val="222222"/>
                </a:solidFill>
              </a:rPr>
              <a:t>Ho, Jonathan, Ajay Jain, and Pieter </a:t>
            </a:r>
            <a:r>
              <a:rPr lang="de-DE" sz="1800" dirty="0" err="1">
                <a:solidFill>
                  <a:srgbClr val="222222"/>
                </a:solidFill>
              </a:rPr>
              <a:t>Abbeel</a:t>
            </a:r>
            <a:r>
              <a:rPr lang="de-DE" sz="1800" dirty="0">
                <a:solidFill>
                  <a:srgbClr val="222222"/>
                </a:solidFill>
              </a:rPr>
              <a:t>. "</a:t>
            </a:r>
            <a:r>
              <a:rPr lang="de-DE" sz="1800" dirty="0" err="1">
                <a:solidFill>
                  <a:srgbClr val="222222"/>
                </a:solidFill>
              </a:rPr>
              <a:t>Denoising</a:t>
            </a:r>
            <a:r>
              <a:rPr lang="de-DE" sz="1800" dirty="0">
                <a:solidFill>
                  <a:srgbClr val="222222"/>
                </a:solidFill>
              </a:rPr>
              <a:t> </a:t>
            </a:r>
            <a:r>
              <a:rPr lang="de-DE" sz="1800" dirty="0" err="1">
                <a:solidFill>
                  <a:srgbClr val="222222"/>
                </a:solidFill>
              </a:rPr>
              <a:t>diffusion</a:t>
            </a:r>
            <a:r>
              <a:rPr lang="de-DE" sz="1800" dirty="0">
                <a:solidFill>
                  <a:srgbClr val="222222"/>
                </a:solidFill>
              </a:rPr>
              <a:t> </a:t>
            </a:r>
            <a:r>
              <a:rPr lang="de-DE" sz="1800" dirty="0" err="1">
                <a:solidFill>
                  <a:srgbClr val="222222"/>
                </a:solidFill>
              </a:rPr>
              <a:t>probabilistic</a:t>
            </a:r>
            <a:r>
              <a:rPr lang="de-DE" sz="1800" dirty="0">
                <a:solidFill>
                  <a:srgbClr val="222222"/>
                </a:solidFill>
              </a:rPr>
              <a:t> </a:t>
            </a:r>
            <a:r>
              <a:rPr lang="de-DE" sz="1800" dirty="0" err="1">
                <a:solidFill>
                  <a:srgbClr val="222222"/>
                </a:solidFill>
              </a:rPr>
              <a:t>models</a:t>
            </a:r>
            <a:r>
              <a:rPr lang="de-DE" sz="1800" dirty="0">
                <a:solidFill>
                  <a:srgbClr val="222222"/>
                </a:solidFill>
              </a:rPr>
              <a:t>." </a:t>
            </a:r>
            <a:r>
              <a:rPr lang="de-DE" sz="1800" dirty="0" err="1">
                <a:solidFill>
                  <a:srgbClr val="222222"/>
                </a:solidFill>
              </a:rPr>
              <a:t>Advances</a:t>
            </a:r>
            <a:r>
              <a:rPr lang="de-DE" sz="1800" dirty="0">
                <a:solidFill>
                  <a:srgbClr val="222222"/>
                </a:solidFill>
              </a:rPr>
              <a:t> in </a:t>
            </a:r>
            <a:r>
              <a:rPr lang="de-DE" sz="1800" dirty="0" err="1">
                <a:solidFill>
                  <a:srgbClr val="222222"/>
                </a:solidFill>
              </a:rPr>
              <a:t>neural</a:t>
            </a:r>
            <a:r>
              <a:rPr lang="de-DE" sz="1800" dirty="0">
                <a:solidFill>
                  <a:srgbClr val="222222"/>
                </a:solidFill>
              </a:rPr>
              <a:t> </a:t>
            </a:r>
            <a:r>
              <a:rPr lang="de-DE" sz="1800" dirty="0" err="1">
                <a:solidFill>
                  <a:srgbClr val="222222"/>
                </a:solidFill>
              </a:rPr>
              <a:t>information</a:t>
            </a:r>
            <a:r>
              <a:rPr lang="de-DE" sz="1800" dirty="0">
                <a:solidFill>
                  <a:srgbClr val="222222"/>
                </a:solidFill>
              </a:rPr>
              <a:t> </a:t>
            </a:r>
            <a:r>
              <a:rPr lang="de-DE" sz="1800" dirty="0" err="1">
                <a:solidFill>
                  <a:srgbClr val="222222"/>
                </a:solidFill>
              </a:rPr>
              <a:t>processing</a:t>
            </a:r>
            <a:r>
              <a:rPr lang="de-DE" sz="1800" dirty="0">
                <a:solidFill>
                  <a:srgbClr val="222222"/>
                </a:solidFill>
              </a:rPr>
              <a:t> </a:t>
            </a:r>
            <a:r>
              <a:rPr lang="de-DE" sz="1800" dirty="0" err="1">
                <a:solidFill>
                  <a:srgbClr val="222222"/>
                </a:solidFill>
              </a:rPr>
              <a:t>systems</a:t>
            </a:r>
            <a:r>
              <a:rPr lang="de-DE" sz="1800" dirty="0">
                <a:solidFill>
                  <a:srgbClr val="222222"/>
                </a:solidFill>
              </a:rPr>
              <a:t> 33 (2020): 6840-6851.</a:t>
            </a:r>
          </a:p>
          <a:p>
            <a:r>
              <a:rPr lang="en-US" sz="1800" dirty="0">
                <a:solidFill>
                  <a:srgbClr val="222222"/>
                </a:solidFill>
              </a:rPr>
              <a:t>Yuan, </a:t>
            </a:r>
            <a:r>
              <a:rPr lang="en-US" sz="1800" dirty="0" err="1">
                <a:solidFill>
                  <a:srgbClr val="222222"/>
                </a:solidFill>
              </a:rPr>
              <a:t>Xinyu</a:t>
            </a:r>
            <a:r>
              <a:rPr lang="en-US" sz="1800" dirty="0">
                <a:solidFill>
                  <a:srgbClr val="222222"/>
                </a:solidFill>
              </a:rPr>
              <a:t>, and Yan </a:t>
            </a:r>
            <a:r>
              <a:rPr lang="en-US" sz="1800" dirty="0" err="1">
                <a:solidFill>
                  <a:srgbClr val="222222"/>
                </a:solidFill>
              </a:rPr>
              <a:t>Qiao</a:t>
            </a:r>
            <a:r>
              <a:rPr lang="en-US" sz="1800" dirty="0">
                <a:solidFill>
                  <a:srgbClr val="222222"/>
                </a:solidFill>
              </a:rPr>
              <a:t>. "Diffusion-TS: Interpretable Diffusion for General Time Series Generation." </a:t>
            </a:r>
            <a:r>
              <a:rPr lang="en-US" sz="1800" dirty="0" err="1">
                <a:solidFill>
                  <a:srgbClr val="222222"/>
                </a:solidFill>
              </a:rPr>
              <a:t>arXiv</a:t>
            </a:r>
            <a:r>
              <a:rPr lang="en-US" sz="1800" dirty="0">
                <a:solidFill>
                  <a:srgbClr val="222222"/>
                </a:solidFill>
              </a:rPr>
              <a:t> preprint arXiv:2403.01742 (2023).</a:t>
            </a:r>
          </a:p>
          <a:p>
            <a:r>
              <a:rPr lang="en-US" sz="1800" b="0" i="0" dirty="0">
                <a:solidFill>
                  <a:srgbClr val="222222"/>
                </a:solidFill>
                <a:effectLst/>
                <a:highlight>
                  <a:srgbClr val="FFFFFF"/>
                </a:highlight>
                <a:latin typeface="Arial" panose="020B0604020202020204" pitchFamily="34" charset="0"/>
              </a:rPr>
              <a:t>Van der </a:t>
            </a:r>
            <a:r>
              <a:rPr lang="en-US" sz="1800" b="0" i="0" dirty="0" err="1">
                <a:solidFill>
                  <a:srgbClr val="222222"/>
                </a:solidFill>
                <a:effectLst/>
                <a:highlight>
                  <a:srgbClr val="FFFFFF"/>
                </a:highlight>
                <a:latin typeface="Arial" panose="020B0604020202020204" pitchFamily="34" charset="0"/>
              </a:rPr>
              <a:t>Maaten</a:t>
            </a:r>
            <a:r>
              <a:rPr lang="en-US" sz="1800" b="0" i="0" dirty="0">
                <a:solidFill>
                  <a:srgbClr val="222222"/>
                </a:solidFill>
                <a:effectLst/>
                <a:highlight>
                  <a:srgbClr val="FFFFFF"/>
                </a:highlight>
                <a:latin typeface="Arial" panose="020B0604020202020204" pitchFamily="34" charset="0"/>
              </a:rPr>
              <a:t>, Laurens, and Geoffrey Hinton. "Visualizing data using t-SNE." </a:t>
            </a:r>
            <a:r>
              <a:rPr lang="en-US" sz="1800" b="0" i="1" dirty="0">
                <a:solidFill>
                  <a:srgbClr val="222222"/>
                </a:solidFill>
                <a:effectLst/>
                <a:highlight>
                  <a:srgbClr val="FFFFFF"/>
                </a:highlight>
                <a:latin typeface="Arial" panose="020B0604020202020204" pitchFamily="34" charset="0"/>
              </a:rPr>
              <a:t>Journal of machine learning research</a:t>
            </a:r>
            <a:r>
              <a:rPr lang="en-US" sz="1800" b="0" i="0" dirty="0">
                <a:solidFill>
                  <a:srgbClr val="222222"/>
                </a:solidFill>
                <a:effectLst/>
                <a:highlight>
                  <a:srgbClr val="FFFFFF"/>
                </a:highlight>
                <a:latin typeface="Arial" panose="020B0604020202020204" pitchFamily="34" charset="0"/>
              </a:rPr>
              <a:t> 9.11 (2008).</a:t>
            </a:r>
          </a:p>
          <a:p>
            <a:r>
              <a:rPr lang="de-DE" b="0" i="0" dirty="0" err="1">
                <a:solidFill>
                  <a:srgbClr val="222222"/>
                </a:solidFill>
                <a:effectLst/>
                <a:highlight>
                  <a:srgbClr val="FFFFFF"/>
                </a:highlight>
                <a:latin typeface="Arial" panose="020B0604020202020204" pitchFamily="34" charset="0"/>
              </a:rPr>
              <a:t>Wold</a:t>
            </a:r>
            <a:r>
              <a:rPr lang="de-DE" b="0" i="0" dirty="0">
                <a:solidFill>
                  <a:srgbClr val="222222"/>
                </a:solidFill>
                <a:effectLst/>
                <a:highlight>
                  <a:srgbClr val="FFFFFF"/>
                </a:highlight>
                <a:latin typeface="Arial" panose="020B0604020202020204" pitchFamily="34" charset="0"/>
              </a:rPr>
              <a:t>, Svante, Kim </a:t>
            </a:r>
            <a:r>
              <a:rPr lang="de-DE" b="0" i="0" dirty="0" err="1">
                <a:solidFill>
                  <a:srgbClr val="222222"/>
                </a:solidFill>
                <a:effectLst/>
                <a:highlight>
                  <a:srgbClr val="FFFFFF"/>
                </a:highlight>
                <a:latin typeface="Arial" panose="020B0604020202020204" pitchFamily="34" charset="0"/>
              </a:rPr>
              <a:t>Esbensen</a:t>
            </a:r>
            <a:r>
              <a:rPr lang="de-DE" b="0" i="0" dirty="0">
                <a:solidFill>
                  <a:srgbClr val="222222"/>
                </a:solidFill>
                <a:effectLst/>
                <a:highlight>
                  <a:srgbClr val="FFFFFF"/>
                </a:highlight>
                <a:latin typeface="Arial" panose="020B0604020202020204" pitchFamily="34" charset="0"/>
              </a:rPr>
              <a:t>, and Paul </a:t>
            </a:r>
            <a:r>
              <a:rPr lang="de-DE" b="0" i="0" dirty="0" err="1">
                <a:solidFill>
                  <a:srgbClr val="222222"/>
                </a:solidFill>
                <a:effectLst/>
                <a:highlight>
                  <a:srgbClr val="FFFFFF"/>
                </a:highlight>
                <a:latin typeface="Arial" panose="020B0604020202020204" pitchFamily="34" charset="0"/>
              </a:rPr>
              <a:t>Geladi</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Principal</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component</a:t>
            </a:r>
            <a:r>
              <a:rPr lang="de-DE" b="0" i="0" dirty="0">
                <a:solidFill>
                  <a:srgbClr val="222222"/>
                </a:solidFill>
                <a:effectLst/>
                <a:highlight>
                  <a:srgbClr val="FFFFFF"/>
                </a:highlight>
                <a:latin typeface="Arial" panose="020B0604020202020204" pitchFamily="34" charset="0"/>
              </a:rPr>
              <a:t> </a:t>
            </a:r>
            <a:r>
              <a:rPr lang="de-DE" b="0" i="0" dirty="0" err="1">
                <a:solidFill>
                  <a:srgbClr val="222222"/>
                </a:solidFill>
                <a:effectLst/>
                <a:highlight>
                  <a:srgbClr val="FFFFFF"/>
                </a:highlight>
                <a:latin typeface="Arial" panose="020B0604020202020204" pitchFamily="34" charset="0"/>
              </a:rPr>
              <a:t>analysis</a:t>
            </a:r>
            <a:r>
              <a:rPr lang="de-DE" b="0" i="0" dirty="0">
                <a:solidFill>
                  <a:srgbClr val="222222"/>
                </a:solidFill>
                <a:effectLst/>
                <a:highlight>
                  <a:srgbClr val="FFFFFF"/>
                </a:highlight>
                <a:latin typeface="Arial" panose="020B0604020202020204" pitchFamily="34" charset="0"/>
              </a:rPr>
              <a:t>." </a:t>
            </a:r>
            <a:r>
              <a:rPr lang="de-DE" b="0" i="1" dirty="0" err="1">
                <a:solidFill>
                  <a:srgbClr val="222222"/>
                </a:solidFill>
                <a:effectLst/>
                <a:highlight>
                  <a:srgbClr val="FFFFFF"/>
                </a:highlight>
                <a:latin typeface="Arial" panose="020B0604020202020204" pitchFamily="34" charset="0"/>
              </a:rPr>
              <a:t>Chemometrics</a:t>
            </a:r>
            <a:r>
              <a:rPr lang="de-DE" b="0" i="1" dirty="0">
                <a:solidFill>
                  <a:srgbClr val="222222"/>
                </a:solidFill>
                <a:effectLst/>
                <a:highlight>
                  <a:srgbClr val="FFFFFF"/>
                </a:highlight>
                <a:latin typeface="Arial" panose="020B0604020202020204" pitchFamily="34" charset="0"/>
              </a:rPr>
              <a:t> and intelligent </a:t>
            </a:r>
            <a:r>
              <a:rPr lang="de-DE" b="0" i="1" dirty="0" err="1">
                <a:solidFill>
                  <a:srgbClr val="222222"/>
                </a:solidFill>
                <a:effectLst/>
                <a:highlight>
                  <a:srgbClr val="FFFFFF"/>
                </a:highlight>
                <a:latin typeface="Arial" panose="020B0604020202020204" pitchFamily="34" charset="0"/>
              </a:rPr>
              <a:t>laboratory</a:t>
            </a:r>
            <a:r>
              <a:rPr lang="de-DE" b="0" i="1" dirty="0">
                <a:solidFill>
                  <a:srgbClr val="222222"/>
                </a:solidFill>
                <a:effectLst/>
                <a:highlight>
                  <a:srgbClr val="FFFFFF"/>
                </a:highlight>
                <a:latin typeface="Arial" panose="020B0604020202020204" pitchFamily="34" charset="0"/>
              </a:rPr>
              <a:t> </a:t>
            </a:r>
            <a:r>
              <a:rPr lang="de-DE" b="0" i="1" dirty="0" err="1">
                <a:solidFill>
                  <a:srgbClr val="222222"/>
                </a:solidFill>
                <a:effectLst/>
                <a:highlight>
                  <a:srgbClr val="FFFFFF"/>
                </a:highlight>
                <a:latin typeface="Arial" panose="020B0604020202020204" pitchFamily="34" charset="0"/>
              </a:rPr>
              <a:t>systems</a:t>
            </a:r>
            <a:r>
              <a:rPr lang="de-DE" b="0" i="0" dirty="0">
                <a:solidFill>
                  <a:srgbClr val="222222"/>
                </a:solidFill>
                <a:effectLst/>
                <a:highlight>
                  <a:srgbClr val="FFFFFF"/>
                </a:highlight>
                <a:latin typeface="Arial" panose="020B0604020202020204" pitchFamily="34" charset="0"/>
              </a:rPr>
              <a:t> 2.1-3 (1987): 37-52.</a:t>
            </a:r>
            <a:endParaRPr lang="de-DE" sz="1800" dirty="0"/>
          </a:p>
        </p:txBody>
      </p:sp>
      <p:sp>
        <p:nvSpPr>
          <p:cNvPr id="4" name="Foliennummernplatzhalter 3"/>
          <p:cNvSpPr>
            <a:spLocks noGrp="1"/>
          </p:cNvSpPr>
          <p:nvPr>
            <p:ph type="sldNum" sz="quarter" idx="4"/>
          </p:nvPr>
        </p:nvSpPr>
        <p:spPr/>
        <p:txBody>
          <a:bodyPr/>
          <a:lstStyle/>
          <a:p>
            <a:fld id="{016ACDC5-9792-4EE2-846B-33470306C646}" type="slidenum">
              <a:rPr lang="en-US" smtClean="0"/>
              <a:pPr/>
              <a:t>38</a:t>
            </a:fld>
            <a:endParaRPr lang="en-US" dirty="0"/>
          </a:p>
        </p:txBody>
      </p:sp>
    </p:spTree>
    <p:extLst>
      <p:ext uri="{BB962C8B-B14F-4D97-AF65-F5344CB8AC3E}">
        <p14:creationId xmlns:p14="http://schemas.microsoft.com/office/powerpoint/2010/main" val="893129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DC9E2-01C1-6F24-E3F6-F16BE0684765}"/>
              </a:ext>
            </a:extLst>
          </p:cNvPr>
          <p:cNvSpPr>
            <a:spLocks noGrp="1"/>
          </p:cNvSpPr>
          <p:nvPr>
            <p:ph type="title"/>
          </p:nvPr>
        </p:nvSpPr>
        <p:spPr/>
        <p:txBody>
          <a:bodyPr/>
          <a:lstStyle/>
          <a:p>
            <a:r>
              <a:rPr lang="de-DE" dirty="0"/>
              <a:t>D</a:t>
            </a:r>
            <a:r>
              <a:rPr lang="de-DE" altLang="zh-CN" dirty="0"/>
              <a:t>iffusion - TS</a:t>
            </a:r>
            <a:endParaRPr lang="en-US" dirty="0"/>
          </a:p>
        </p:txBody>
      </p:sp>
      <p:sp>
        <p:nvSpPr>
          <p:cNvPr id="3" name="Textplatzhalter 2">
            <a:extLst>
              <a:ext uri="{FF2B5EF4-FFF2-40B4-BE49-F238E27FC236}">
                <a16:creationId xmlns:a16="http://schemas.microsoft.com/office/drawing/2014/main" id="{35703921-BE0F-C51E-D20F-7B29AF02E076}"/>
              </a:ext>
            </a:extLst>
          </p:cNvPr>
          <p:cNvSpPr>
            <a:spLocks noGrp="1"/>
          </p:cNvSpPr>
          <p:nvPr>
            <p:ph type="body" sz="quarter" idx="13"/>
          </p:nvPr>
        </p:nvSpPr>
        <p:spPr/>
        <p:txBody>
          <a:bodyPr/>
          <a:lstStyle/>
          <a:p>
            <a:endParaRPr lang="en-US"/>
          </a:p>
        </p:txBody>
      </p:sp>
      <p:sp>
        <p:nvSpPr>
          <p:cNvPr id="4" name="Foliennummernplatzhalter 3">
            <a:extLst>
              <a:ext uri="{FF2B5EF4-FFF2-40B4-BE49-F238E27FC236}">
                <a16:creationId xmlns:a16="http://schemas.microsoft.com/office/drawing/2014/main" id="{4532B100-B83C-DAF9-8AAF-2C27FCCFAAC9}"/>
              </a:ext>
            </a:extLst>
          </p:cNvPr>
          <p:cNvSpPr>
            <a:spLocks noGrp="1"/>
          </p:cNvSpPr>
          <p:nvPr>
            <p:ph type="sldNum" sz="quarter" idx="4"/>
          </p:nvPr>
        </p:nvSpPr>
        <p:spPr/>
        <p:txBody>
          <a:bodyPr/>
          <a:lstStyle/>
          <a:p>
            <a:fld id="{016ACDC5-9792-4EE2-846B-33470306C646}" type="slidenum">
              <a:rPr lang="en-US" smtClean="0"/>
              <a:pPr/>
              <a:t>39</a:t>
            </a:fld>
            <a:endParaRPr lang="en-US" dirty="0"/>
          </a:p>
        </p:txBody>
      </p:sp>
      <p:sp>
        <p:nvSpPr>
          <p:cNvPr id="5" name="Textplatzhalter 4">
            <a:extLst>
              <a:ext uri="{FF2B5EF4-FFF2-40B4-BE49-F238E27FC236}">
                <a16:creationId xmlns:a16="http://schemas.microsoft.com/office/drawing/2014/main" id="{A1561B16-2728-D1F9-E257-C07D70A9DB0A}"/>
              </a:ext>
            </a:extLst>
          </p:cNvPr>
          <p:cNvSpPr>
            <a:spLocks noGrp="1"/>
          </p:cNvSpPr>
          <p:nvPr>
            <p:ph type="body" sz="quarter" idx="11"/>
          </p:nvPr>
        </p:nvSpPr>
        <p:spPr/>
        <p:txBody>
          <a:bodyPr/>
          <a:lstStyle/>
          <a:p>
            <a:r>
              <a:rPr lang="de-DE" dirty="0"/>
              <a:t>Trend &amp; Fourier Layer</a:t>
            </a:r>
            <a:endParaRPr lang="en-US" dirty="0"/>
          </a:p>
        </p:txBody>
      </p:sp>
      <p:pic>
        <p:nvPicPr>
          <p:cNvPr id="7" name="Grafik 6">
            <a:extLst>
              <a:ext uri="{FF2B5EF4-FFF2-40B4-BE49-F238E27FC236}">
                <a16:creationId xmlns:a16="http://schemas.microsoft.com/office/drawing/2014/main" id="{84CBD219-0C08-8319-6759-75B6E1D86D24}"/>
              </a:ext>
            </a:extLst>
          </p:cNvPr>
          <p:cNvPicPr>
            <a:picLocks noChangeAspect="1"/>
          </p:cNvPicPr>
          <p:nvPr/>
        </p:nvPicPr>
        <p:blipFill>
          <a:blip r:embed="rId2"/>
          <a:stretch>
            <a:fillRect/>
          </a:stretch>
        </p:blipFill>
        <p:spPr>
          <a:xfrm>
            <a:off x="588814" y="1702174"/>
            <a:ext cx="1629432" cy="4091369"/>
          </a:xfrm>
          <a:prstGeom prst="rect">
            <a:avLst/>
          </a:prstGeom>
        </p:spPr>
      </p:pic>
      <p:pic>
        <p:nvPicPr>
          <p:cNvPr id="9" name="Grafik 8">
            <a:extLst>
              <a:ext uri="{FF2B5EF4-FFF2-40B4-BE49-F238E27FC236}">
                <a16:creationId xmlns:a16="http://schemas.microsoft.com/office/drawing/2014/main" id="{0785ABFA-AE3D-7435-0AAB-2E14B22AC7E6}"/>
              </a:ext>
            </a:extLst>
          </p:cNvPr>
          <p:cNvPicPr>
            <a:picLocks noChangeAspect="1"/>
          </p:cNvPicPr>
          <p:nvPr/>
        </p:nvPicPr>
        <p:blipFill>
          <a:blip r:embed="rId3"/>
          <a:stretch>
            <a:fillRect/>
          </a:stretch>
        </p:blipFill>
        <p:spPr>
          <a:xfrm>
            <a:off x="2698648" y="1819248"/>
            <a:ext cx="8481545" cy="3857222"/>
          </a:xfrm>
          <a:prstGeom prst="rect">
            <a:avLst/>
          </a:prstGeom>
        </p:spPr>
      </p:pic>
    </p:spTree>
    <p:extLst>
      <p:ext uri="{BB962C8B-B14F-4D97-AF65-F5344CB8AC3E}">
        <p14:creationId xmlns:p14="http://schemas.microsoft.com/office/powerpoint/2010/main" val="1599596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de-DE" dirty="0"/>
              <a:t>Generative Adversarial Network (GAN)</a:t>
            </a:r>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4</a:t>
            </a:fld>
            <a:endParaRPr lang="en-US" dirty="0"/>
          </a:p>
        </p:txBody>
      </p:sp>
      <p:sp>
        <p:nvSpPr>
          <p:cNvPr id="13" name="Textfeld 12">
            <a:extLst>
              <a:ext uri="{FF2B5EF4-FFF2-40B4-BE49-F238E27FC236}">
                <a16:creationId xmlns:a16="http://schemas.microsoft.com/office/drawing/2014/main" id="{B6CFBC24-4661-0EA5-2FF5-C6FB7FB74FCC}"/>
              </a:ext>
            </a:extLst>
          </p:cNvPr>
          <p:cNvSpPr txBox="1"/>
          <p:nvPr/>
        </p:nvSpPr>
        <p:spPr>
          <a:xfrm>
            <a:off x="3347002" y="5788441"/>
            <a:ext cx="8729472" cy="292388"/>
          </a:xfrm>
          <a:prstGeom prst="rect">
            <a:avLst/>
          </a:prstGeom>
          <a:noFill/>
        </p:spPr>
        <p:txBody>
          <a:bodyPr wrap="square">
            <a:spAutoFit/>
          </a:bodyPr>
          <a:lstStyle/>
          <a:p>
            <a:r>
              <a:rPr lang="en-US" sz="1300" b="0" i="0" dirty="0">
                <a:solidFill>
                  <a:srgbClr val="222222"/>
                </a:solidFill>
                <a:effectLst/>
                <a:latin typeface="Arial" panose="020B0604020202020204" pitchFamily="34" charset="0"/>
              </a:rPr>
              <a:t>Goodfellow, Ian, et al. "Generative adversarial nets." </a:t>
            </a:r>
            <a:r>
              <a:rPr lang="en-US" sz="1300" b="0" i="1" dirty="0">
                <a:solidFill>
                  <a:srgbClr val="222222"/>
                </a:solidFill>
                <a:effectLst/>
                <a:latin typeface="Arial" panose="020B0604020202020204" pitchFamily="34" charset="0"/>
              </a:rPr>
              <a:t>Advances in neural information processing systems</a:t>
            </a:r>
            <a:r>
              <a:rPr lang="en-US" sz="1300" b="0" i="0" dirty="0">
                <a:solidFill>
                  <a:srgbClr val="222222"/>
                </a:solidFill>
                <a:effectLst/>
                <a:latin typeface="Arial" panose="020B0604020202020204" pitchFamily="34" charset="0"/>
              </a:rPr>
              <a:t> 27 (2014).</a:t>
            </a:r>
            <a:endParaRPr lang="de-DE" sz="1300" dirty="0">
              <a:latin typeface="+mj-lt"/>
            </a:endParaRPr>
          </a:p>
        </p:txBody>
      </p:sp>
      <p:sp>
        <p:nvSpPr>
          <p:cNvPr id="14" name="Textfeld 13">
            <a:extLst>
              <a:ext uri="{FF2B5EF4-FFF2-40B4-BE49-F238E27FC236}">
                <a16:creationId xmlns:a16="http://schemas.microsoft.com/office/drawing/2014/main" id="{946063E7-2EFE-C908-60BA-AF4574CFFEE9}"/>
              </a:ext>
            </a:extLst>
          </p:cNvPr>
          <p:cNvSpPr txBox="1"/>
          <p:nvPr/>
        </p:nvSpPr>
        <p:spPr>
          <a:xfrm>
            <a:off x="568494" y="3132317"/>
            <a:ext cx="1717505" cy="369332"/>
          </a:xfrm>
          <a:prstGeom prst="rect">
            <a:avLst/>
          </a:prstGeom>
          <a:noFill/>
        </p:spPr>
        <p:txBody>
          <a:bodyPr wrap="square" rtlCol="0">
            <a:spAutoFit/>
          </a:bodyPr>
          <a:lstStyle/>
          <a:p>
            <a:r>
              <a:rPr lang="de-DE" dirty="0"/>
              <a:t>Random </a:t>
            </a:r>
            <a:r>
              <a:rPr lang="en-US" dirty="0"/>
              <a:t>noise</a:t>
            </a:r>
          </a:p>
        </p:txBody>
      </p:sp>
      <p:pic>
        <p:nvPicPr>
          <p:cNvPr id="26" name="Grafik 25">
            <a:extLst>
              <a:ext uri="{FF2B5EF4-FFF2-40B4-BE49-F238E27FC236}">
                <a16:creationId xmlns:a16="http://schemas.microsoft.com/office/drawing/2014/main" id="{18AFB54D-325A-E3E6-C8C9-4F764B5351B1}"/>
              </a:ext>
            </a:extLst>
          </p:cNvPr>
          <p:cNvPicPr>
            <a:picLocks noChangeAspect="1"/>
          </p:cNvPicPr>
          <p:nvPr/>
        </p:nvPicPr>
        <p:blipFill>
          <a:blip r:embed="rId3"/>
          <a:stretch>
            <a:fillRect/>
          </a:stretch>
        </p:blipFill>
        <p:spPr>
          <a:xfrm>
            <a:off x="254000" y="3441203"/>
            <a:ext cx="2352251" cy="2091742"/>
          </a:xfrm>
          <a:prstGeom prst="rect">
            <a:avLst/>
          </a:prstGeom>
        </p:spPr>
      </p:pic>
      <p:pic>
        <p:nvPicPr>
          <p:cNvPr id="27" name="Picture 1">
            <a:extLst>
              <a:ext uri="{FF2B5EF4-FFF2-40B4-BE49-F238E27FC236}">
                <a16:creationId xmlns:a16="http://schemas.microsoft.com/office/drawing/2014/main" id="{2426AC01-AF02-20C4-81BB-5541B8060436}"/>
              </a:ext>
            </a:extLst>
          </p:cNvPr>
          <p:cNvPicPr>
            <a:picLocks noChangeAspect="1" noChangeArrowheads="1"/>
          </p:cNvPicPr>
          <p:nvPr/>
        </p:nvPicPr>
        <p:blipFill>
          <a:blip r:embed="rId4"/>
          <a:stretch/>
        </p:blipFill>
        <p:spPr bwMode="auto">
          <a:xfrm>
            <a:off x="5500471" y="856223"/>
            <a:ext cx="2328145" cy="2065178"/>
          </a:xfrm>
          <a:prstGeom prst="rect">
            <a:avLst/>
          </a:prstGeom>
          <a:noFill/>
          <a:ln w="12700">
            <a:solidFill>
              <a:schemeClr val="tx1"/>
            </a:solidFill>
          </a:ln>
        </p:spPr>
      </p:pic>
      <p:sp>
        <p:nvSpPr>
          <p:cNvPr id="28" name="Rechteck: abgerundete Ecken 27">
            <a:extLst>
              <a:ext uri="{FF2B5EF4-FFF2-40B4-BE49-F238E27FC236}">
                <a16:creationId xmlns:a16="http://schemas.microsoft.com/office/drawing/2014/main" id="{5A53A9A6-E407-44C8-CEA1-66C0A488DDD3}"/>
              </a:ext>
            </a:extLst>
          </p:cNvPr>
          <p:cNvSpPr/>
          <p:nvPr/>
        </p:nvSpPr>
        <p:spPr>
          <a:xfrm>
            <a:off x="3230251" y="3816514"/>
            <a:ext cx="1645920" cy="1341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tx1"/>
                </a:solidFill>
              </a:rPr>
              <a:t>Generator</a:t>
            </a:r>
          </a:p>
        </p:txBody>
      </p:sp>
      <p:sp>
        <p:nvSpPr>
          <p:cNvPr id="29" name="Rechteck: abgerundete Ecken 28">
            <a:extLst>
              <a:ext uri="{FF2B5EF4-FFF2-40B4-BE49-F238E27FC236}">
                <a16:creationId xmlns:a16="http://schemas.microsoft.com/office/drawing/2014/main" id="{608FCCA0-D957-08C7-D9DB-5A0C4C0555BE}"/>
              </a:ext>
            </a:extLst>
          </p:cNvPr>
          <p:cNvSpPr/>
          <p:nvPr/>
        </p:nvSpPr>
        <p:spPr>
          <a:xfrm>
            <a:off x="8412014" y="2432597"/>
            <a:ext cx="1920833" cy="13614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2200" dirty="0"/>
              <a:t>Discriminator</a:t>
            </a:r>
          </a:p>
        </p:txBody>
      </p:sp>
      <p:pic>
        <p:nvPicPr>
          <p:cNvPr id="33" name="Grafik 32">
            <a:extLst>
              <a:ext uri="{FF2B5EF4-FFF2-40B4-BE49-F238E27FC236}">
                <a16:creationId xmlns:a16="http://schemas.microsoft.com/office/drawing/2014/main" id="{B2C166B0-A7BC-4539-6A72-F2B4CF20961B}"/>
              </a:ext>
            </a:extLst>
          </p:cNvPr>
          <p:cNvPicPr>
            <a:picLocks noChangeAspect="1"/>
          </p:cNvPicPr>
          <p:nvPr/>
        </p:nvPicPr>
        <p:blipFill>
          <a:blip r:embed="rId5"/>
          <a:stretch>
            <a:fillRect/>
          </a:stretch>
        </p:blipFill>
        <p:spPr>
          <a:xfrm>
            <a:off x="5500172" y="3441203"/>
            <a:ext cx="2352250" cy="2091741"/>
          </a:xfrm>
          <a:prstGeom prst="rect">
            <a:avLst/>
          </a:prstGeom>
        </p:spPr>
      </p:pic>
      <p:sp>
        <p:nvSpPr>
          <p:cNvPr id="34" name="Pfeil: nach rechts 33">
            <a:extLst>
              <a:ext uri="{FF2B5EF4-FFF2-40B4-BE49-F238E27FC236}">
                <a16:creationId xmlns:a16="http://schemas.microsoft.com/office/drawing/2014/main" id="{04ACD13E-8BAA-7ED0-5050-34B8C86FC00A}"/>
              </a:ext>
            </a:extLst>
          </p:cNvPr>
          <p:cNvSpPr/>
          <p:nvPr/>
        </p:nvSpPr>
        <p:spPr>
          <a:xfrm>
            <a:off x="2600493" y="4487073"/>
            <a:ext cx="629758" cy="1966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Pfeil: nach rechts 34">
            <a:extLst>
              <a:ext uri="{FF2B5EF4-FFF2-40B4-BE49-F238E27FC236}">
                <a16:creationId xmlns:a16="http://schemas.microsoft.com/office/drawing/2014/main" id="{C018A5A8-64A6-52E1-A5C8-E333582CE524}"/>
              </a:ext>
            </a:extLst>
          </p:cNvPr>
          <p:cNvSpPr/>
          <p:nvPr/>
        </p:nvSpPr>
        <p:spPr>
          <a:xfrm>
            <a:off x="4873293" y="4476488"/>
            <a:ext cx="629758" cy="1966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Legende: mit Pfeil nach rechts 35">
            <a:extLst>
              <a:ext uri="{FF2B5EF4-FFF2-40B4-BE49-F238E27FC236}">
                <a16:creationId xmlns:a16="http://schemas.microsoft.com/office/drawing/2014/main" id="{0D6C9485-62FD-58DB-0A21-4A893925BEFA}"/>
              </a:ext>
            </a:extLst>
          </p:cNvPr>
          <p:cNvSpPr/>
          <p:nvPr/>
        </p:nvSpPr>
        <p:spPr>
          <a:xfrm>
            <a:off x="7847117" y="2622351"/>
            <a:ext cx="594010" cy="1158489"/>
          </a:xfrm>
          <a:prstGeom prst="rightArrowCallout">
            <a:avLst>
              <a:gd name="adj1" fmla="val 25000"/>
              <a:gd name="adj2" fmla="val 25000"/>
              <a:gd name="adj3" fmla="val 25000"/>
              <a:gd name="adj4" fmla="val 310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Geschweifte Klammer links 37">
            <a:extLst>
              <a:ext uri="{FF2B5EF4-FFF2-40B4-BE49-F238E27FC236}">
                <a16:creationId xmlns:a16="http://schemas.microsoft.com/office/drawing/2014/main" id="{F4C614FD-C5AD-311C-FD0B-F09471F0553C}"/>
              </a:ext>
            </a:extLst>
          </p:cNvPr>
          <p:cNvSpPr/>
          <p:nvPr/>
        </p:nvSpPr>
        <p:spPr>
          <a:xfrm>
            <a:off x="10367650" y="2442634"/>
            <a:ext cx="481162" cy="1579345"/>
          </a:xfrm>
          <a:prstGeom prst="leftBrace">
            <a:avLst/>
          </a:prstGeom>
          <a:ln w="50800"/>
        </p:spPr>
        <p:style>
          <a:lnRef idx="3">
            <a:schemeClr val="accent1"/>
          </a:lnRef>
          <a:fillRef idx="0">
            <a:schemeClr val="accent1"/>
          </a:fillRef>
          <a:effectRef idx="2">
            <a:schemeClr val="accent1"/>
          </a:effectRef>
          <a:fontRef idx="minor">
            <a:schemeClr val="tx1"/>
          </a:fontRef>
        </p:style>
        <p:txBody>
          <a:bodyPr rtlCol="0" anchor="ctr"/>
          <a:lstStyle/>
          <a:p>
            <a:pPr algn="ctr"/>
            <a:endParaRPr lang="de-DE"/>
          </a:p>
        </p:txBody>
      </p:sp>
      <p:sp>
        <p:nvSpPr>
          <p:cNvPr id="39" name="Textfeld 38">
            <a:extLst>
              <a:ext uri="{FF2B5EF4-FFF2-40B4-BE49-F238E27FC236}">
                <a16:creationId xmlns:a16="http://schemas.microsoft.com/office/drawing/2014/main" id="{241453C6-E389-E758-A2DC-615A401CCD59}"/>
              </a:ext>
            </a:extLst>
          </p:cNvPr>
          <p:cNvSpPr txBox="1"/>
          <p:nvPr/>
        </p:nvSpPr>
        <p:spPr>
          <a:xfrm>
            <a:off x="10832274" y="2214879"/>
            <a:ext cx="793677" cy="492443"/>
          </a:xfrm>
          <a:prstGeom prst="rect">
            <a:avLst/>
          </a:prstGeom>
          <a:noFill/>
        </p:spPr>
        <p:txBody>
          <a:bodyPr wrap="square" rtlCol="0">
            <a:spAutoFit/>
          </a:bodyPr>
          <a:lstStyle/>
          <a:p>
            <a:r>
              <a:rPr lang="de-DE" sz="2600" dirty="0">
                <a:solidFill>
                  <a:schemeClr val="accent2"/>
                </a:solidFill>
                <a:latin typeface="+mj-lt"/>
              </a:rPr>
              <a:t>Real</a:t>
            </a:r>
          </a:p>
        </p:txBody>
      </p:sp>
      <p:sp>
        <p:nvSpPr>
          <p:cNvPr id="40" name="Textfeld 39">
            <a:extLst>
              <a:ext uri="{FF2B5EF4-FFF2-40B4-BE49-F238E27FC236}">
                <a16:creationId xmlns:a16="http://schemas.microsoft.com/office/drawing/2014/main" id="{7DABE0B1-3252-9466-EA03-33109170D360}"/>
              </a:ext>
            </a:extLst>
          </p:cNvPr>
          <p:cNvSpPr txBox="1"/>
          <p:nvPr/>
        </p:nvSpPr>
        <p:spPr>
          <a:xfrm>
            <a:off x="10857944" y="3755438"/>
            <a:ext cx="876856" cy="492443"/>
          </a:xfrm>
          <a:prstGeom prst="rect">
            <a:avLst/>
          </a:prstGeom>
          <a:noFill/>
        </p:spPr>
        <p:txBody>
          <a:bodyPr wrap="square" rtlCol="0">
            <a:spAutoFit/>
          </a:bodyPr>
          <a:lstStyle/>
          <a:p>
            <a:r>
              <a:rPr lang="de-DE" sz="2600" dirty="0">
                <a:solidFill>
                  <a:srgbClr val="FF0000"/>
                </a:solidFill>
                <a:latin typeface="+mj-lt"/>
              </a:rPr>
              <a:t>Fake</a:t>
            </a:r>
          </a:p>
        </p:txBody>
      </p:sp>
      <p:cxnSp>
        <p:nvCxnSpPr>
          <p:cNvPr id="43" name="Verbinder: gekrümmt 42">
            <a:extLst>
              <a:ext uri="{FF2B5EF4-FFF2-40B4-BE49-F238E27FC236}">
                <a16:creationId xmlns:a16="http://schemas.microsoft.com/office/drawing/2014/main" id="{D63D62E3-84DC-682B-9DA9-B7C5B3CAFC7D}"/>
              </a:ext>
            </a:extLst>
          </p:cNvPr>
          <p:cNvCxnSpPr>
            <a:endCxn id="28" idx="2"/>
          </p:cNvCxnSpPr>
          <p:nvPr/>
        </p:nvCxnSpPr>
        <p:spPr>
          <a:xfrm rot="10800000" flipV="1">
            <a:off x="4053212" y="3302000"/>
            <a:ext cx="7681589" cy="1855634"/>
          </a:xfrm>
          <a:prstGeom prst="curvedConnector4">
            <a:avLst>
              <a:gd name="adj1" fmla="val -1782"/>
              <a:gd name="adj2" fmla="val 13148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9DECDA78-7DAE-9E92-69FD-8318D44E0446}"/>
              </a:ext>
            </a:extLst>
          </p:cNvPr>
          <p:cNvSpPr txBox="1"/>
          <p:nvPr/>
        </p:nvSpPr>
        <p:spPr>
          <a:xfrm>
            <a:off x="3712012" y="1540132"/>
            <a:ext cx="1788160" cy="369332"/>
          </a:xfrm>
          <a:prstGeom prst="rect">
            <a:avLst/>
          </a:prstGeom>
          <a:noFill/>
        </p:spPr>
        <p:txBody>
          <a:bodyPr wrap="square" rtlCol="0">
            <a:spAutoFit/>
          </a:bodyPr>
          <a:lstStyle/>
          <a:p>
            <a:r>
              <a:rPr lang="de-DE" dirty="0"/>
              <a:t>Real test cases</a:t>
            </a:r>
          </a:p>
        </p:txBody>
      </p:sp>
      <p:sp>
        <p:nvSpPr>
          <p:cNvPr id="48" name="Textfeld 47">
            <a:extLst>
              <a:ext uri="{FF2B5EF4-FFF2-40B4-BE49-F238E27FC236}">
                <a16:creationId xmlns:a16="http://schemas.microsoft.com/office/drawing/2014/main" id="{C5B8873B-ACB7-A0E2-76C6-2D249B745E6C}"/>
              </a:ext>
            </a:extLst>
          </p:cNvPr>
          <p:cNvSpPr txBox="1"/>
          <p:nvPr/>
        </p:nvSpPr>
        <p:spPr>
          <a:xfrm>
            <a:off x="7770092" y="4499094"/>
            <a:ext cx="1791019" cy="369332"/>
          </a:xfrm>
          <a:prstGeom prst="rect">
            <a:avLst/>
          </a:prstGeom>
          <a:noFill/>
        </p:spPr>
        <p:txBody>
          <a:bodyPr wrap="square" rtlCol="0">
            <a:spAutoFit/>
          </a:bodyPr>
          <a:lstStyle/>
          <a:p>
            <a:r>
              <a:rPr lang="de-DE" dirty="0"/>
              <a:t>Fake test cases</a:t>
            </a:r>
          </a:p>
        </p:txBody>
      </p:sp>
    </p:spTree>
    <p:extLst>
      <p:ext uri="{BB962C8B-B14F-4D97-AF65-F5344CB8AC3E}">
        <p14:creationId xmlns:p14="http://schemas.microsoft.com/office/powerpoint/2010/main" val="78486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animBg="1"/>
      <p:bldP spid="29" grpId="0" animBg="1"/>
      <p:bldP spid="34" grpId="0" animBg="1"/>
      <p:bldP spid="35" grpId="0" animBg="1"/>
      <p:bldP spid="36" grpId="0" animBg="1"/>
      <p:bldP spid="38" grpId="0" animBg="1"/>
      <p:bldP spid="39" grpId="0"/>
      <p:bldP spid="40" grpId="0"/>
      <p:bldP spid="47" grpId="0"/>
      <p:bldP spid="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6F6D58-1214-E4D1-3241-FB01C15B061C}"/>
              </a:ext>
            </a:extLst>
          </p:cNvPr>
          <p:cNvSpPr>
            <a:spLocks noGrp="1"/>
          </p:cNvSpPr>
          <p:nvPr>
            <p:ph type="title"/>
          </p:nvPr>
        </p:nvSpPr>
        <p:spPr/>
        <p:txBody>
          <a:bodyPr/>
          <a:lstStyle/>
          <a:p>
            <a:r>
              <a:rPr lang="de-DE" dirty="0"/>
              <a:t>Implementation – TimeGAN</a:t>
            </a:r>
          </a:p>
        </p:txBody>
      </p:sp>
      <p:sp>
        <p:nvSpPr>
          <p:cNvPr id="3" name="Textplatzhalter 2">
            <a:extLst>
              <a:ext uri="{FF2B5EF4-FFF2-40B4-BE49-F238E27FC236}">
                <a16:creationId xmlns:a16="http://schemas.microsoft.com/office/drawing/2014/main" id="{18CD43B3-D8D3-94A9-644A-60EB81F74B1C}"/>
              </a:ext>
            </a:extLst>
          </p:cNvPr>
          <p:cNvSpPr>
            <a:spLocks noGrp="1"/>
          </p:cNvSpPr>
          <p:nvPr>
            <p:ph type="body" sz="quarter" idx="13"/>
          </p:nvPr>
        </p:nvSpPr>
        <p:spPr/>
        <p:txBody>
          <a:bodyPr>
            <a:normAutofit/>
          </a:bodyPr>
          <a:lstStyle/>
          <a:p>
            <a:r>
              <a:rPr lang="de-DE" dirty="0" err="1"/>
              <a:t>Epoch</a:t>
            </a:r>
            <a:r>
              <a:rPr lang="de-DE" dirty="0"/>
              <a:t> 5000-10000</a:t>
            </a:r>
          </a:p>
          <a:p>
            <a:r>
              <a:rPr lang="de-DE" dirty="0" err="1"/>
              <a:t>Normalization</a:t>
            </a:r>
            <a:r>
              <a:rPr lang="de-DE" dirty="0"/>
              <a:t>: </a:t>
            </a:r>
            <a:r>
              <a:rPr lang="de-DE" dirty="0" err="1"/>
              <a:t>minmax</a:t>
            </a:r>
            <a:r>
              <a:rPr lang="de-DE" dirty="0"/>
              <a:t> / </a:t>
            </a:r>
            <a:r>
              <a:rPr lang="de-DE" dirty="0" err="1"/>
              <a:t>standard</a:t>
            </a:r>
            <a:r>
              <a:rPr lang="de-DE" dirty="0"/>
              <a:t> (</a:t>
            </a:r>
            <a:r>
              <a:rPr lang="de-DE" dirty="0" err="1"/>
              <a:t>mean</a:t>
            </a:r>
            <a:r>
              <a:rPr lang="de-DE" dirty="0"/>
              <a:t>, </a:t>
            </a:r>
            <a:r>
              <a:rPr lang="de-DE" dirty="0" err="1"/>
              <a:t>variance</a:t>
            </a:r>
            <a:r>
              <a:rPr lang="de-DE" dirty="0"/>
              <a:t>)</a:t>
            </a:r>
          </a:p>
          <a:p>
            <a:r>
              <a:rPr lang="de-DE" dirty="0" err="1"/>
              <a:t>batch</a:t>
            </a:r>
            <a:r>
              <a:rPr lang="de-DE" dirty="0"/>
              <a:t> </a:t>
            </a:r>
            <a:r>
              <a:rPr lang="de-DE" dirty="0" err="1"/>
              <a:t>size</a:t>
            </a:r>
            <a:r>
              <a:rPr lang="de-DE" dirty="0"/>
              <a:t>: 128</a:t>
            </a:r>
          </a:p>
          <a:p>
            <a:r>
              <a:rPr lang="de-DE" dirty="0" err="1"/>
              <a:t>hidden</a:t>
            </a:r>
            <a:r>
              <a:rPr lang="de-DE" dirty="0"/>
              <a:t> </a:t>
            </a:r>
            <a:r>
              <a:rPr lang="de-DE" dirty="0" err="1"/>
              <a:t>dimensions</a:t>
            </a:r>
            <a:r>
              <a:rPr lang="de-DE" dirty="0"/>
              <a:t> (</a:t>
            </a:r>
            <a:r>
              <a:rPr lang="de-DE" dirty="0" err="1"/>
              <a:t>embedding</a:t>
            </a:r>
            <a:r>
              <a:rPr lang="de-DE" dirty="0"/>
              <a:t>): 20</a:t>
            </a:r>
          </a:p>
          <a:p>
            <a:r>
              <a:rPr lang="de-DE" dirty="0" err="1"/>
              <a:t>discriminator</a:t>
            </a:r>
            <a:r>
              <a:rPr lang="de-DE" dirty="0"/>
              <a:t> </a:t>
            </a:r>
            <a:r>
              <a:rPr lang="de-DE" dirty="0" err="1"/>
              <a:t>threshold</a:t>
            </a:r>
            <a:r>
              <a:rPr lang="de-DE" dirty="0"/>
              <a:t>: 0.15</a:t>
            </a:r>
          </a:p>
          <a:p>
            <a:r>
              <a:rPr lang="de-DE" dirty="0" err="1"/>
              <a:t>number</a:t>
            </a:r>
            <a:r>
              <a:rPr lang="de-DE" dirty="0"/>
              <a:t> </a:t>
            </a:r>
            <a:r>
              <a:rPr lang="de-DE" dirty="0" err="1"/>
              <a:t>of</a:t>
            </a:r>
            <a:r>
              <a:rPr lang="de-DE" dirty="0"/>
              <a:t> </a:t>
            </a:r>
            <a:r>
              <a:rPr lang="de-DE" dirty="0" err="1"/>
              <a:t>layers</a:t>
            </a:r>
            <a:r>
              <a:rPr lang="de-DE" dirty="0"/>
              <a:t>: 3</a:t>
            </a:r>
          </a:p>
          <a:p>
            <a:r>
              <a:rPr lang="de-DE" dirty="0" err="1"/>
              <a:t>optimizer</a:t>
            </a:r>
            <a:r>
              <a:rPr lang="de-DE" dirty="0"/>
              <a:t>: </a:t>
            </a:r>
            <a:r>
              <a:rPr lang="de-DE" dirty="0" err="1"/>
              <a:t>adam</a:t>
            </a:r>
            <a:endParaRPr lang="de-DE" dirty="0"/>
          </a:p>
          <a:p>
            <a:r>
              <a:rPr lang="de-DE" dirty="0" err="1"/>
              <a:t>learning</a:t>
            </a:r>
            <a:r>
              <a:rPr lang="de-DE" dirty="0"/>
              <a:t> rate: 0.001</a:t>
            </a:r>
          </a:p>
          <a:p>
            <a:r>
              <a:rPr lang="de-DE" dirty="0" err="1"/>
              <a:t>sequence</a:t>
            </a:r>
            <a:r>
              <a:rPr lang="de-DE" dirty="0"/>
              <a:t> </a:t>
            </a:r>
            <a:r>
              <a:rPr lang="de-DE" dirty="0" err="1"/>
              <a:t>length</a:t>
            </a:r>
            <a:r>
              <a:rPr lang="de-DE" dirty="0"/>
              <a:t>: 100 / 250 / 500</a:t>
            </a:r>
          </a:p>
          <a:p>
            <a:r>
              <a:rPr lang="de-DE" dirty="0" err="1"/>
              <a:t>train_dataset</a:t>
            </a:r>
            <a:r>
              <a:rPr lang="de-DE" dirty="0"/>
              <a:t> : 50% / </a:t>
            </a:r>
            <a:r>
              <a:rPr lang="de-DE" dirty="0" err="1"/>
              <a:t>test_dataset</a:t>
            </a:r>
            <a:r>
              <a:rPr lang="de-DE" dirty="0"/>
              <a:t>: 50%</a:t>
            </a:r>
          </a:p>
          <a:p>
            <a:endParaRPr lang="de-DE" b="1" dirty="0"/>
          </a:p>
          <a:p>
            <a:pPr marL="0" indent="0">
              <a:buNone/>
            </a:pPr>
            <a:endParaRPr lang="de-DE" b="0" dirty="0">
              <a:solidFill>
                <a:srgbClr val="CCCCCC"/>
              </a:solidFill>
              <a:effectLst/>
              <a:highlight>
                <a:srgbClr val="1F1F1F"/>
              </a:highlight>
              <a:latin typeface="Consolas" panose="020B0609020204030204" pitchFamily="49" charset="0"/>
            </a:endParaRPr>
          </a:p>
        </p:txBody>
      </p:sp>
      <p:sp>
        <p:nvSpPr>
          <p:cNvPr id="4" name="Foliennummernplatzhalter 3">
            <a:extLst>
              <a:ext uri="{FF2B5EF4-FFF2-40B4-BE49-F238E27FC236}">
                <a16:creationId xmlns:a16="http://schemas.microsoft.com/office/drawing/2014/main" id="{6B5AD3CC-3D7D-3A75-9009-D817A6CD0E49}"/>
              </a:ext>
            </a:extLst>
          </p:cNvPr>
          <p:cNvSpPr>
            <a:spLocks noGrp="1"/>
          </p:cNvSpPr>
          <p:nvPr>
            <p:ph type="sldNum" sz="quarter" idx="4"/>
          </p:nvPr>
        </p:nvSpPr>
        <p:spPr/>
        <p:txBody>
          <a:bodyPr/>
          <a:lstStyle/>
          <a:p>
            <a:fld id="{016ACDC5-9792-4EE2-846B-33470306C646}" type="slidenum">
              <a:rPr lang="en-US" smtClean="0"/>
              <a:pPr/>
              <a:t>40</a:t>
            </a:fld>
            <a:endParaRPr lang="en-US" dirty="0"/>
          </a:p>
        </p:txBody>
      </p:sp>
      <p:sp>
        <p:nvSpPr>
          <p:cNvPr id="5" name="Textplatzhalter 4">
            <a:extLst>
              <a:ext uri="{FF2B5EF4-FFF2-40B4-BE49-F238E27FC236}">
                <a16:creationId xmlns:a16="http://schemas.microsoft.com/office/drawing/2014/main" id="{90982272-C6A7-46B9-F4C8-F8DE0CCB907D}"/>
              </a:ext>
            </a:extLst>
          </p:cNvPr>
          <p:cNvSpPr>
            <a:spLocks noGrp="1"/>
          </p:cNvSpPr>
          <p:nvPr>
            <p:ph type="body" sz="quarter" idx="11"/>
          </p:nvPr>
        </p:nvSpPr>
        <p:spPr/>
        <p:txBody>
          <a:bodyPr/>
          <a:lstStyle/>
          <a:p>
            <a:r>
              <a:rPr lang="de-DE" dirty="0"/>
              <a:t>Parameters</a:t>
            </a:r>
          </a:p>
        </p:txBody>
      </p:sp>
      <p:sp>
        <p:nvSpPr>
          <p:cNvPr id="7" name="Textfeld 6">
            <a:extLst>
              <a:ext uri="{FF2B5EF4-FFF2-40B4-BE49-F238E27FC236}">
                <a16:creationId xmlns:a16="http://schemas.microsoft.com/office/drawing/2014/main" id="{CD74B8DA-3339-EF00-97B8-CDEBBF2E1DC2}"/>
              </a:ext>
            </a:extLst>
          </p:cNvPr>
          <p:cNvSpPr txBox="1"/>
          <p:nvPr/>
        </p:nvSpPr>
        <p:spPr>
          <a:xfrm>
            <a:off x="6235348" y="5718825"/>
            <a:ext cx="6096000" cy="369332"/>
          </a:xfrm>
          <a:prstGeom prst="rect">
            <a:avLst/>
          </a:prstGeom>
          <a:noFill/>
        </p:spPr>
        <p:txBody>
          <a:bodyPr wrap="square">
            <a:spAutoFit/>
          </a:bodyPr>
          <a:lstStyle/>
          <a:p>
            <a:pPr lvl="1"/>
            <a:r>
              <a:rPr lang="de-DE" dirty="0">
                <a:hlinkClick r:id="rId3"/>
              </a:rPr>
              <a:t>https://github.com/RuizhangZhou/timegan-pytorch</a:t>
            </a:r>
            <a:endParaRPr lang="de-DE" dirty="0"/>
          </a:p>
        </p:txBody>
      </p:sp>
    </p:spTree>
    <p:extLst>
      <p:ext uri="{BB962C8B-B14F-4D97-AF65-F5344CB8AC3E}">
        <p14:creationId xmlns:p14="http://schemas.microsoft.com/office/powerpoint/2010/main" val="4263219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6F6D58-1214-E4D1-3241-FB01C15B061C}"/>
              </a:ext>
            </a:extLst>
          </p:cNvPr>
          <p:cNvSpPr>
            <a:spLocks noGrp="1"/>
          </p:cNvSpPr>
          <p:nvPr>
            <p:ph type="title"/>
          </p:nvPr>
        </p:nvSpPr>
        <p:spPr/>
        <p:txBody>
          <a:bodyPr/>
          <a:lstStyle/>
          <a:p>
            <a:r>
              <a:rPr lang="de-DE" dirty="0"/>
              <a:t>Implementation – Diffusion-TS</a:t>
            </a:r>
          </a:p>
        </p:txBody>
      </p:sp>
      <p:sp>
        <p:nvSpPr>
          <p:cNvPr id="3" name="Textplatzhalter 2">
            <a:extLst>
              <a:ext uri="{FF2B5EF4-FFF2-40B4-BE49-F238E27FC236}">
                <a16:creationId xmlns:a16="http://schemas.microsoft.com/office/drawing/2014/main" id="{18CD43B3-D8D3-94A9-644A-60EB81F74B1C}"/>
              </a:ext>
            </a:extLst>
          </p:cNvPr>
          <p:cNvSpPr>
            <a:spLocks noGrp="1"/>
          </p:cNvSpPr>
          <p:nvPr>
            <p:ph type="body" sz="quarter" idx="13"/>
          </p:nvPr>
        </p:nvSpPr>
        <p:spPr/>
        <p:txBody>
          <a:bodyPr>
            <a:normAutofit/>
          </a:bodyPr>
          <a:lstStyle/>
          <a:p>
            <a:r>
              <a:rPr lang="de-DE" dirty="0" err="1"/>
              <a:t>epoch</a:t>
            </a:r>
            <a:r>
              <a:rPr lang="de-DE" dirty="0"/>
              <a:t> : 20000-40000</a:t>
            </a:r>
          </a:p>
          <a:p>
            <a:r>
              <a:rPr lang="de-DE" dirty="0" err="1"/>
              <a:t>padding</a:t>
            </a:r>
            <a:r>
              <a:rPr lang="de-DE" dirty="0"/>
              <a:t> </a:t>
            </a:r>
            <a:r>
              <a:rPr lang="de-DE" dirty="0" err="1"/>
              <a:t>value</a:t>
            </a:r>
            <a:r>
              <a:rPr lang="de-DE" dirty="0"/>
              <a:t> :   0 / real / -300 ( around &lt; -3 * </a:t>
            </a:r>
            <a:r>
              <a:rPr lang="de-DE" dirty="0" err="1"/>
              <a:t>the</a:t>
            </a:r>
            <a:r>
              <a:rPr lang="de-DE" dirty="0"/>
              <a:t> min </a:t>
            </a:r>
            <a:r>
              <a:rPr lang="de-DE" dirty="0" err="1"/>
              <a:t>of</a:t>
            </a:r>
            <a:r>
              <a:rPr lang="de-DE" dirty="0"/>
              <a:t> </a:t>
            </a:r>
            <a:r>
              <a:rPr lang="de-DE" dirty="0" err="1"/>
              <a:t>the</a:t>
            </a:r>
            <a:r>
              <a:rPr lang="de-DE" dirty="0"/>
              <a:t> </a:t>
            </a:r>
            <a:r>
              <a:rPr lang="de-DE" dirty="0" err="1"/>
              <a:t>data</a:t>
            </a:r>
            <a:r>
              <a:rPr lang="de-DE" dirty="0"/>
              <a:t> ) </a:t>
            </a:r>
            <a:r>
              <a:rPr lang="de-DE" dirty="0" err="1"/>
              <a:t>for</a:t>
            </a:r>
            <a:r>
              <a:rPr lang="de-DE" dirty="0"/>
              <a:t> </a:t>
            </a:r>
            <a:r>
              <a:rPr lang="de-DE" dirty="0" err="1"/>
              <a:t>normalization</a:t>
            </a:r>
            <a:endParaRPr lang="de-DE" dirty="0"/>
          </a:p>
          <a:p>
            <a:r>
              <a:rPr lang="de-DE" dirty="0" err="1"/>
              <a:t>n_layer_enc</a:t>
            </a:r>
            <a:r>
              <a:rPr lang="de-DE" dirty="0"/>
              <a:t> : 3 / </a:t>
            </a:r>
            <a:r>
              <a:rPr lang="de-DE" dirty="0" err="1"/>
              <a:t>n_layer_dec</a:t>
            </a:r>
            <a:r>
              <a:rPr lang="de-DE" dirty="0"/>
              <a:t> : 2</a:t>
            </a:r>
          </a:p>
          <a:p>
            <a:r>
              <a:rPr lang="de-DE" dirty="0" err="1"/>
              <a:t>beta_schedule</a:t>
            </a:r>
            <a:r>
              <a:rPr lang="de-DE" dirty="0"/>
              <a:t> : '</a:t>
            </a:r>
            <a:r>
              <a:rPr lang="de-DE" dirty="0" err="1"/>
              <a:t>cosine</a:t>
            </a:r>
            <a:r>
              <a:rPr lang="de-DE" dirty="0"/>
              <a:t>‘</a:t>
            </a:r>
          </a:p>
          <a:p>
            <a:r>
              <a:rPr lang="de-DE" dirty="0" err="1"/>
              <a:t>n_heads</a:t>
            </a:r>
            <a:r>
              <a:rPr lang="de-DE" dirty="0"/>
              <a:t> : 4</a:t>
            </a:r>
          </a:p>
          <a:p>
            <a:r>
              <a:rPr lang="de-DE" dirty="0" err="1"/>
              <a:t>batch_size</a:t>
            </a:r>
            <a:r>
              <a:rPr lang="de-DE" dirty="0"/>
              <a:t>: 128</a:t>
            </a:r>
          </a:p>
          <a:p>
            <a:r>
              <a:rPr lang="de-DE" dirty="0" err="1"/>
              <a:t>d_model</a:t>
            </a:r>
            <a:r>
              <a:rPr lang="de-DE" dirty="0"/>
              <a:t> (</a:t>
            </a:r>
            <a:r>
              <a:rPr lang="de-DE" dirty="0" err="1"/>
              <a:t>embedding</a:t>
            </a:r>
            <a:r>
              <a:rPr lang="de-DE" dirty="0"/>
              <a:t>) : 96</a:t>
            </a:r>
          </a:p>
          <a:p>
            <a:r>
              <a:rPr lang="de-DE" dirty="0" err="1"/>
              <a:t>base_lr</a:t>
            </a:r>
            <a:r>
              <a:rPr lang="de-DE" dirty="0"/>
              <a:t>: 1.0e-5</a:t>
            </a:r>
          </a:p>
          <a:p>
            <a:r>
              <a:rPr lang="de-DE" altLang="zh-CN" dirty="0" err="1"/>
              <a:t>train_dataset</a:t>
            </a:r>
            <a:r>
              <a:rPr lang="de-DE" altLang="zh-CN" dirty="0"/>
              <a:t> : 80% / </a:t>
            </a:r>
            <a:r>
              <a:rPr lang="de-DE" altLang="zh-CN" dirty="0" err="1"/>
              <a:t>test_dataset</a:t>
            </a:r>
            <a:r>
              <a:rPr lang="de-DE" altLang="zh-CN" dirty="0"/>
              <a:t> : 20% </a:t>
            </a:r>
            <a:endParaRPr lang="de-DE" dirty="0"/>
          </a:p>
          <a:p>
            <a:endParaRPr lang="de-DE" b="1" dirty="0"/>
          </a:p>
        </p:txBody>
      </p:sp>
      <p:sp>
        <p:nvSpPr>
          <p:cNvPr id="4" name="Foliennummernplatzhalter 3">
            <a:extLst>
              <a:ext uri="{FF2B5EF4-FFF2-40B4-BE49-F238E27FC236}">
                <a16:creationId xmlns:a16="http://schemas.microsoft.com/office/drawing/2014/main" id="{6B5AD3CC-3D7D-3A75-9009-D817A6CD0E49}"/>
              </a:ext>
            </a:extLst>
          </p:cNvPr>
          <p:cNvSpPr>
            <a:spLocks noGrp="1"/>
          </p:cNvSpPr>
          <p:nvPr>
            <p:ph type="sldNum" sz="quarter" idx="4"/>
          </p:nvPr>
        </p:nvSpPr>
        <p:spPr/>
        <p:txBody>
          <a:bodyPr/>
          <a:lstStyle/>
          <a:p>
            <a:fld id="{016ACDC5-9792-4EE2-846B-33470306C646}" type="slidenum">
              <a:rPr lang="en-US" smtClean="0"/>
              <a:pPr/>
              <a:t>41</a:t>
            </a:fld>
            <a:endParaRPr lang="en-US" dirty="0"/>
          </a:p>
        </p:txBody>
      </p:sp>
      <p:sp>
        <p:nvSpPr>
          <p:cNvPr id="5" name="Textplatzhalter 4">
            <a:extLst>
              <a:ext uri="{FF2B5EF4-FFF2-40B4-BE49-F238E27FC236}">
                <a16:creationId xmlns:a16="http://schemas.microsoft.com/office/drawing/2014/main" id="{90982272-C6A7-46B9-F4C8-F8DE0CCB907D}"/>
              </a:ext>
            </a:extLst>
          </p:cNvPr>
          <p:cNvSpPr>
            <a:spLocks noGrp="1"/>
          </p:cNvSpPr>
          <p:nvPr>
            <p:ph type="body" sz="quarter" idx="11"/>
          </p:nvPr>
        </p:nvSpPr>
        <p:spPr/>
        <p:txBody>
          <a:bodyPr/>
          <a:lstStyle/>
          <a:p>
            <a:r>
              <a:rPr lang="de-DE" dirty="0"/>
              <a:t>Parameters</a:t>
            </a:r>
          </a:p>
        </p:txBody>
      </p:sp>
      <p:sp>
        <p:nvSpPr>
          <p:cNvPr id="7" name="Textfeld 6">
            <a:extLst>
              <a:ext uri="{FF2B5EF4-FFF2-40B4-BE49-F238E27FC236}">
                <a16:creationId xmlns:a16="http://schemas.microsoft.com/office/drawing/2014/main" id="{162B6A6D-1087-0546-0FC9-5E2D33A91BAD}"/>
              </a:ext>
            </a:extLst>
          </p:cNvPr>
          <p:cNvSpPr txBox="1"/>
          <p:nvPr/>
        </p:nvSpPr>
        <p:spPr>
          <a:xfrm>
            <a:off x="6442841" y="5718825"/>
            <a:ext cx="6096000" cy="369332"/>
          </a:xfrm>
          <a:prstGeom prst="rect">
            <a:avLst/>
          </a:prstGeom>
          <a:noFill/>
        </p:spPr>
        <p:txBody>
          <a:bodyPr wrap="square">
            <a:spAutoFit/>
          </a:bodyPr>
          <a:lstStyle/>
          <a:p>
            <a:pPr lvl="1"/>
            <a:r>
              <a:rPr lang="de-DE" dirty="0">
                <a:hlinkClick r:id="rId3"/>
              </a:rPr>
              <a:t>https://github.com/RuizhangZhou/Diffusion-TS</a:t>
            </a:r>
            <a:endParaRPr lang="de-DE" dirty="0"/>
          </a:p>
        </p:txBody>
      </p:sp>
    </p:spTree>
    <p:extLst>
      <p:ext uri="{BB962C8B-B14F-4D97-AF65-F5344CB8AC3E}">
        <p14:creationId xmlns:p14="http://schemas.microsoft.com/office/powerpoint/2010/main" val="320348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1AEBA-D694-4274-E27A-5778D8B6F72E}"/>
              </a:ext>
            </a:extLst>
          </p:cNvPr>
          <p:cNvSpPr>
            <a:spLocks noGrp="1"/>
          </p:cNvSpPr>
          <p:nvPr>
            <p:ph type="title"/>
          </p:nvPr>
        </p:nvSpPr>
        <p:spPr/>
        <p:txBody>
          <a:bodyPr/>
          <a:lstStyle/>
          <a:p>
            <a:r>
              <a:rPr lang="de-DE" dirty="0"/>
              <a:t>Image </a:t>
            </a:r>
            <a:r>
              <a:rPr lang="de-DE" dirty="0" err="1"/>
              <a:t>vs</a:t>
            </a:r>
            <a:r>
              <a:rPr lang="de-DE" dirty="0"/>
              <a:t> Time </a:t>
            </a:r>
            <a:r>
              <a:rPr lang="de-DE" dirty="0" err="1"/>
              <a:t>series</a:t>
            </a:r>
            <a:endParaRPr lang="de-DE" dirty="0"/>
          </a:p>
        </p:txBody>
      </p:sp>
      <p:sp>
        <p:nvSpPr>
          <p:cNvPr id="4" name="Foliennummernplatzhalter 3">
            <a:extLst>
              <a:ext uri="{FF2B5EF4-FFF2-40B4-BE49-F238E27FC236}">
                <a16:creationId xmlns:a16="http://schemas.microsoft.com/office/drawing/2014/main" id="{1C66E493-AE36-8367-148C-EA147A27C2C8}"/>
              </a:ext>
            </a:extLst>
          </p:cNvPr>
          <p:cNvSpPr>
            <a:spLocks noGrp="1"/>
          </p:cNvSpPr>
          <p:nvPr>
            <p:ph type="sldNum" sz="quarter" idx="4"/>
          </p:nvPr>
        </p:nvSpPr>
        <p:spPr/>
        <p:txBody>
          <a:bodyPr/>
          <a:lstStyle/>
          <a:p>
            <a:fld id="{016ACDC5-9792-4EE2-846B-33470306C646}" type="slidenum">
              <a:rPr lang="en-US" smtClean="0"/>
              <a:pPr/>
              <a:t>5</a:t>
            </a:fld>
            <a:endParaRPr lang="en-US" dirty="0"/>
          </a:p>
        </p:txBody>
      </p:sp>
      <p:pic>
        <p:nvPicPr>
          <p:cNvPr id="1028" name="Picture 4" descr="Time Series Analysis - Working with Dates and Times - Michael Fuchs Python">
            <a:extLst>
              <a:ext uri="{FF2B5EF4-FFF2-40B4-BE49-F238E27FC236}">
                <a16:creationId xmlns:a16="http://schemas.microsoft.com/office/drawing/2014/main" id="{91A09F7C-6859-5146-EE81-B7F3A3EE9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278" y="1333350"/>
            <a:ext cx="5409347" cy="3393196"/>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D7DCB5D3-A974-3CDB-3D26-4C89BF57B959}"/>
              </a:ext>
            </a:extLst>
          </p:cNvPr>
          <p:cNvPicPr>
            <a:picLocks noChangeAspect="1"/>
          </p:cNvPicPr>
          <p:nvPr/>
        </p:nvPicPr>
        <p:blipFill>
          <a:blip r:embed="rId4"/>
          <a:stretch>
            <a:fillRect/>
          </a:stretch>
        </p:blipFill>
        <p:spPr>
          <a:xfrm>
            <a:off x="1197219" y="1672635"/>
            <a:ext cx="3511941" cy="3516093"/>
          </a:xfrm>
          <a:prstGeom prst="rect">
            <a:avLst/>
          </a:prstGeom>
        </p:spPr>
      </p:pic>
      <p:sp>
        <p:nvSpPr>
          <p:cNvPr id="7" name="Textfeld 6">
            <a:extLst>
              <a:ext uri="{FF2B5EF4-FFF2-40B4-BE49-F238E27FC236}">
                <a16:creationId xmlns:a16="http://schemas.microsoft.com/office/drawing/2014/main" id="{BB824AD6-E359-7AEA-4D3D-70DB4AAC421D}"/>
              </a:ext>
            </a:extLst>
          </p:cNvPr>
          <p:cNvSpPr txBox="1"/>
          <p:nvPr/>
        </p:nvSpPr>
        <p:spPr>
          <a:xfrm>
            <a:off x="1762698" y="5646145"/>
            <a:ext cx="6096000" cy="307777"/>
          </a:xfrm>
          <a:prstGeom prst="rect">
            <a:avLst/>
          </a:prstGeom>
          <a:noFill/>
        </p:spPr>
        <p:txBody>
          <a:bodyPr wrap="square">
            <a:spAutoFit/>
          </a:bodyPr>
          <a:lstStyle/>
          <a:p>
            <a:r>
              <a:rPr lang="de-DE" sz="1400" dirty="0">
                <a:latin typeface="+mj-lt"/>
              </a:rPr>
              <a:t>https://thispersondoesnotexist.com</a:t>
            </a:r>
          </a:p>
        </p:txBody>
      </p:sp>
      <p:sp>
        <p:nvSpPr>
          <p:cNvPr id="8" name="Textfeld 7">
            <a:extLst>
              <a:ext uri="{FF2B5EF4-FFF2-40B4-BE49-F238E27FC236}">
                <a16:creationId xmlns:a16="http://schemas.microsoft.com/office/drawing/2014/main" id="{8D8E9779-4A13-3976-884E-768F0FBC7B96}"/>
              </a:ext>
            </a:extLst>
          </p:cNvPr>
          <p:cNvSpPr txBox="1"/>
          <p:nvPr/>
        </p:nvSpPr>
        <p:spPr>
          <a:xfrm>
            <a:off x="2457175" y="1235274"/>
            <a:ext cx="1476261" cy="369332"/>
          </a:xfrm>
          <a:prstGeom prst="rect">
            <a:avLst/>
          </a:prstGeom>
          <a:noFill/>
        </p:spPr>
        <p:txBody>
          <a:bodyPr wrap="square" rtlCol="0">
            <a:spAutoFit/>
          </a:bodyPr>
          <a:lstStyle/>
          <a:p>
            <a:r>
              <a:rPr lang="de-DE" dirty="0"/>
              <a:t>Image</a:t>
            </a:r>
          </a:p>
        </p:txBody>
      </p:sp>
      <p:sp>
        <p:nvSpPr>
          <p:cNvPr id="10" name="Textfeld 9">
            <a:extLst>
              <a:ext uri="{FF2B5EF4-FFF2-40B4-BE49-F238E27FC236}">
                <a16:creationId xmlns:a16="http://schemas.microsoft.com/office/drawing/2014/main" id="{A3ABA4A4-F80E-D742-D42D-E097A4F36914}"/>
              </a:ext>
            </a:extLst>
          </p:cNvPr>
          <p:cNvSpPr txBox="1"/>
          <p:nvPr/>
        </p:nvSpPr>
        <p:spPr>
          <a:xfrm>
            <a:off x="7691527" y="5669228"/>
            <a:ext cx="6607401" cy="261610"/>
          </a:xfrm>
          <a:prstGeom prst="rect">
            <a:avLst/>
          </a:prstGeom>
          <a:noFill/>
        </p:spPr>
        <p:txBody>
          <a:bodyPr wrap="square">
            <a:spAutoFit/>
          </a:bodyPr>
          <a:lstStyle/>
          <a:p>
            <a:r>
              <a:rPr lang="de-DE" sz="1100" dirty="0"/>
              <a:t>https://michael-fuchs-python.netlify.app</a:t>
            </a:r>
          </a:p>
        </p:txBody>
      </p:sp>
    </p:spTree>
    <p:extLst>
      <p:ext uri="{BB962C8B-B14F-4D97-AF65-F5344CB8AC3E}">
        <p14:creationId xmlns:p14="http://schemas.microsoft.com/office/powerpoint/2010/main" val="348313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42F1CA8-5BEE-06E3-F901-4A61ED5DF640}"/>
              </a:ext>
            </a:extLst>
          </p:cNvPr>
          <p:cNvSpPr/>
          <p:nvPr/>
        </p:nvSpPr>
        <p:spPr>
          <a:xfrm>
            <a:off x="1369764" y="877711"/>
            <a:ext cx="2027103" cy="46562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solidFill>
                <a:schemeClr val="tx1"/>
              </a:solidFill>
            </a:endParaRPr>
          </a:p>
          <a:p>
            <a:pPr algn="ctr"/>
            <a:endParaRPr lang="de-DE" dirty="0">
              <a:solidFill>
                <a:schemeClr val="tx1"/>
              </a:solidFill>
            </a:endParaRPr>
          </a:p>
          <a:p>
            <a:pPr algn="ctr"/>
            <a:endParaRPr lang="de-DE" dirty="0">
              <a:solidFill>
                <a:schemeClr val="tx1"/>
              </a:solidFill>
            </a:endParaRPr>
          </a:p>
          <a:p>
            <a:pPr algn="ctr"/>
            <a:r>
              <a:rPr lang="de-DE" dirty="0">
                <a:solidFill>
                  <a:schemeClr val="tx1"/>
                </a:solidFill>
              </a:rPr>
              <a:t>Autoencoder Network</a:t>
            </a:r>
          </a:p>
        </p:txBody>
      </p:sp>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en-US" dirty="0"/>
              <a:t>Time-series generative adversarial networks </a:t>
            </a:r>
            <a:r>
              <a:rPr lang="de-DE" dirty="0"/>
              <a:t>(TimeGAN)</a:t>
            </a:r>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6</a:t>
            </a:fld>
            <a:endParaRPr lang="en-US"/>
          </a:p>
        </p:txBody>
      </p:sp>
      <p:sp>
        <p:nvSpPr>
          <p:cNvPr id="7" name="Textfeld 6">
            <a:extLst>
              <a:ext uri="{FF2B5EF4-FFF2-40B4-BE49-F238E27FC236}">
                <a16:creationId xmlns:a16="http://schemas.microsoft.com/office/drawing/2014/main" id="{C33737EB-A045-75C0-CB0C-4A9BDAF21876}"/>
              </a:ext>
            </a:extLst>
          </p:cNvPr>
          <p:cNvSpPr txBox="1"/>
          <p:nvPr/>
        </p:nvSpPr>
        <p:spPr>
          <a:xfrm>
            <a:off x="5551213" y="5579193"/>
            <a:ext cx="7006627" cy="492443"/>
          </a:xfrm>
          <a:prstGeom prst="rect">
            <a:avLst/>
          </a:prstGeom>
          <a:noFill/>
        </p:spPr>
        <p:txBody>
          <a:bodyPr wrap="square">
            <a:spAutoFit/>
          </a:bodyPr>
          <a:lstStyle/>
          <a:p>
            <a:r>
              <a:rPr lang="de-DE" sz="1300" dirty="0">
                <a:solidFill>
                  <a:srgbClr val="222222"/>
                </a:solidFill>
              </a:rPr>
              <a:t>Yoon, </a:t>
            </a:r>
            <a:r>
              <a:rPr lang="de-DE" sz="1300" dirty="0" err="1">
                <a:solidFill>
                  <a:srgbClr val="222222"/>
                </a:solidFill>
              </a:rPr>
              <a:t>Jinsung</a:t>
            </a:r>
            <a:r>
              <a:rPr lang="de-DE" sz="1300" dirty="0">
                <a:solidFill>
                  <a:srgbClr val="222222"/>
                </a:solidFill>
              </a:rPr>
              <a:t>, Daniel Jarrett, and Mihaela Van der Schaar. "Time-</a:t>
            </a:r>
            <a:r>
              <a:rPr lang="de-DE" sz="1300" dirty="0" err="1">
                <a:solidFill>
                  <a:srgbClr val="222222"/>
                </a:solidFill>
              </a:rPr>
              <a:t>series</a:t>
            </a:r>
            <a:r>
              <a:rPr lang="de-DE" sz="1300" dirty="0">
                <a:solidFill>
                  <a:srgbClr val="222222"/>
                </a:solidFill>
              </a:rPr>
              <a:t> generative </a:t>
            </a:r>
            <a:r>
              <a:rPr lang="de-DE" sz="1300" dirty="0" err="1">
                <a:solidFill>
                  <a:srgbClr val="222222"/>
                </a:solidFill>
              </a:rPr>
              <a:t>adversarial</a:t>
            </a:r>
            <a:r>
              <a:rPr lang="de-DE" sz="1300" dirty="0">
                <a:solidFill>
                  <a:srgbClr val="222222"/>
                </a:solidFill>
              </a:rPr>
              <a:t> </a:t>
            </a:r>
            <a:r>
              <a:rPr lang="de-DE" sz="1300" dirty="0" err="1">
                <a:solidFill>
                  <a:srgbClr val="222222"/>
                </a:solidFill>
              </a:rPr>
              <a:t>networks</a:t>
            </a:r>
            <a:r>
              <a:rPr lang="de-DE" sz="1300" dirty="0">
                <a:solidFill>
                  <a:srgbClr val="222222"/>
                </a:solidFill>
              </a:rPr>
              <a:t>." </a:t>
            </a:r>
            <a:r>
              <a:rPr lang="de-DE" sz="1300" dirty="0" err="1">
                <a:solidFill>
                  <a:srgbClr val="222222"/>
                </a:solidFill>
              </a:rPr>
              <a:t>Advances</a:t>
            </a:r>
            <a:r>
              <a:rPr lang="de-DE" sz="1300" dirty="0">
                <a:solidFill>
                  <a:srgbClr val="222222"/>
                </a:solidFill>
              </a:rPr>
              <a:t> in </a:t>
            </a:r>
            <a:r>
              <a:rPr lang="de-DE" sz="1300" dirty="0" err="1">
                <a:solidFill>
                  <a:srgbClr val="222222"/>
                </a:solidFill>
              </a:rPr>
              <a:t>neural</a:t>
            </a:r>
            <a:r>
              <a:rPr lang="de-DE" sz="1300" dirty="0">
                <a:solidFill>
                  <a:srgbClr val="222222"/>
                </a:solidFill>
              </a:rPr>
              <a:t> </a:t>
            </a:r>
            <a:r>
              <a:rPr lang="de-DE" sz="1300" dirty="0" err="1">
                <a:solidFill>
                  <a:srgbClr val="222222"/>
                </a:solidFill>
              </a:rPr>
              <a:t>information</a:t>
            </a:r>
            <a:r>
              <a:rPr lang="de-DE" sz="1300" dirty="0">
                <a:solidFill>
                  <a:srgbClr val="222222"/>
                </a:solidFill>
              </a:rPr>
              <a:t> </a:t>
            </a:r>
            <a:r>
              <a:rPr lang="de-DE" sz="1300" dirty="0" err="1">
                <a:solidFill>
                  <a:srgbClr val="222222"/>
                </a:solidFill>
              </a:rPr>
              <a:t>processing</a:t>
            </a:r>
            <a:r>
              <a:rPr lang="de-DE" sz="1300" dirty="0">
                <a:solidFill>
                  <a:srgbClr val="222222"/>
                </a:solidFill>
              </a:rPr>
              <a:t> </a:t>
            </a:r>
            <a:r>
              <a:rPr lang="de-DE" sz="1300" dirty="0" err="1">
                <a:solidFill>
                  <a:srgbClr val="222222"/>
                </a:solidFill>
              </a:rPr>
              <a:t>systems</a:t>
            </a:r>
            <a:r>
              <a:rPr lang="de-DE" sz="1300" dirty="0">
                <a:solidFill>
                  <a:srgbClr val="222222"/>
                </a:solidFill>
              </a:rPr>
              <a:t> 32 (2019).</a:t>
            </a:r>
          </a:p>
        </p:txBody>
      </p:sp>
      <p:sp>
        <p:nvSpPr>
          <p:cNvPr id="9" name="Rechteck: abgerundete Ecken 8">
            <a:extLst>
              <a:ext uri="{FF2B5EF4-FFF2-40B4-BE49-F238E27FC236}">
                <a16:creationId xmlns:a16="http://schemas.microsoft.com/office/drawing/2014/main" id="{AB03CE75-E05D-D0B1-B7BE-C5E84BCC3551}"/>
              </a:ext>
            </a:extLst>
          </p:cNvPr>
          <p:cNvSpPr/>
          <p:nvPr/>
        </p:nvSpPr>
        <p:spPr>
          <a:xfrm>
            <a:off x="1490951" y="998465"/>
            <a:ext cx="1784731" cy="6740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Reconstruction Loss</a:t>
            </a:r>
          </a:p>
        </p:txBody>
      </p:sp>
      <p:sp>
        <p:nvSpPr>
          <p:cNvPr id="10" name="Rechteck: abgerundete Ecken 9">
            <a:extLst>
              <a:ext uri="{FF2B5EF4-FFF2-40B4-BE49-F238E27FC236}">
                <a16:creationId xmlns:a16="http://schemas.microsoft.com/office/drawing/2014/main" id="{06F9C007-164C-9CB6-6B3F-2A4F44DFE990}"/>
              </a:ext>
            </a:extLst>
          </p:cNvPr>
          <p:cNvSpPr/>
          <p:nvPr/>
        </p:nvSpPr>
        <p:spPr>
          <a:xfrm>
            <a:off x="1504425" y="2281225"/>
            <a:ext cx="1784731"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Reconstructed Time Series </a:t>
            </a:r>
          </a:p>
        </p:txBody>
      </p:sp>
      <p:sp>
        <p:nvSpPr>
          <p:cNvPr id="11" name="Rechteck: abgerundete Ecken 10">
            <a:extLst>
              <a:ext uri="{FF2B5EF4-FFF2-40B4-BE49-F238E27FC236}">
                <a16:creationId xmlns:a16="http://schemas.microsoft.com/office/drawing/2014/main" id="{3695E081-3565-FFEE-84DA-896E5FD75EE8}"/>
              </a:ext>
            </a:extLst>
          </p:cNvPr>
          <p:cNvSpPr/>
          <p:nvPr/>
        </p:nvSpPr>
        <p:spPr>
          <a:xfrm>
            <a:off x="1490951" y="4454303"/>
            <a:ext cx="1784731"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Real Time Series</a:t>
            </a:r>
          </a:p>
        </p:txBody>
      </p:sp>
      <p:sp>
        <p:nvSpPr>
          <p:cNvPr id="12" name="Rechteck: abgerundete Ecken 11">
            <a:extLst>
              <a:ext uri="{FF2B5EF4-FFF2-40B4-BE49-F238E27FC236}">
                <a16:creationId xmlns:a16="http://schemas.microsoft.com/office/drawing/2014/main" id="{35B6D1F7-3348-32F2-ED27-36308139439E}"/>
              </a:ext>
            </a:extLst>
          </p:cNvPr>
          <p:cNvSpPr/>
          <p:nvPr/>
        </p:nvSpPr>
        <p:spPr>
          <a:xfrm>
            <a:off x="5214652" y="3129524"/>
            <a:ext cx="1784731"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Latent Space</a:t>
            </a:r>
          </a:p>
        </p:txBody>
      </p:sp>
      <p:sp>
        <p:nvSpPr>
          <p:cNvPr id="13" name="Rechteck 12">
            <a:extLst>
              <a:ext uri="{FF2B5EF4-FFF2-40B4-BE49-F238E27FC236}">
                <a16:creationId xmlns:a16="http://schemas.microsoft.com/office/drawing/2014/main" id="{E5454B70-BC0A-CA3F-C44F-0035A2015681}"/>
              </a:ext>
            </a:extLst>
          </p:cNvPr>
          <p:cNvSpPr/>
          <p:nvPr/>
        </p:nvSpPr>
        <p:spPr>
          <a:xfrm>
            <a:off x="8780454" y="877711"/>
            <a:ext cx="2027103" cy="46562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solidFill>
                <a:schemeClr val="tx1"/>
              </a:solidFill>
            </a:endParaRPr>
          </a:p>
          <a:p>
            <a:pPr algn="ctr"/>
            <a:endParaRPr lang="de-DE" dirty="0">
              <a:solidFill>
                <a:schemeClr val="tx1"/>
              </a:solidFill>
            </a:endParaRPr>
          </a:p>
          <a:p>
            <a:pPr algn="ctr"/>
            <a:endParaRPr lang="de-DE" dirty="0">
              <a:solidFill>
                <a:schemeClr val="tx1"/>
              </a:solidFill>
            </a:endParaRPr>
          </a:p>
          <a:p>
            <a:pPr algn="ctr"/>
            <a:r>
              <a:rPr lang="de-DE" dirty="0">
                <a:solidFill>
                  <a:schemeClr val="tx1"/>
                </a:solidFill>
              </a:rPr>
              <a:t>Adversarial Network</a:t>
            </a:r>
          </a:p>
        </p:txBody>
      </p:sp>
      <p:sp>
        <p:nvSpPr>
          <p:cNvPr id="14" name="Rechteck: abgerundete Ecken 13">
            <a:extLst>
              <a:ext uri="{FF2B5EF4-FFF2-40B4-BE49-F238E27FC236}">
                <a16:creationId xmlns:a16="http://schemas.microsoft.com/office/drawing/2014/main" id="{1119C2F0-4C1A-5012-1661-4B910559E80E}"/>
              </a:ext>
            </a:extLst>
          </p:cNvPr>
          <p:cNvSpPr/>
          <p:nvPr/>
        </p:nvSpPr>
        <p:spPr>
          <a:xfrm>
            <a:off x="8879648" y="2329632"/>
            <a:ext cx="1784731"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Time Series Classification</a:t>
            </a:r>
          </a:p>
        </p:txBody>
      </p:sp>
      <p:sp>
        <p:nvSpPr>
          <p:cNvPr id="15" name="Rechteck: abgerundete Ecken 14">
            <a:extLst>
              <a:ext uri="{FF2B5EF4-FFF2-40B4-BE49-F238E27FC236}">
                <a16:creationId xmlns:a16="http://schemas.microsoft.com/office/drawing/2014/main" id="{0BDAD689-3E3C-17E3-2F42-9F0E4B855E52}"/>
              </a:ext>
            </a:extLst>
          </p:cNvPr>
          <p:cNvSpPr/>
          <p:nvPr/>
        </p:nvSpPr>
        <p:spPr>
          <a:xfrm>
            <a:off x="8894287" y="4454303"/>
            <a:ext cx="1784731"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Random Time Series</a:t>
            </a:r>
          </a:p>
        </p:txBody>
      </p:sp>
      <p:cxnSp>
        <p:nvCxnSpPr>
          <p:cNvPr id="16" name="Gerade Verbindung mit Pfeil 15">
            <a:extLst>
              <a:ext uri="{FF2B5EF4-FFF2-40B4-BE49-F238E27FC236}">
                <a16:creationId xmlns:a16="http://schemas.microsoft.com/office/drawing/2014/main" id="{E444D926-42F7-4504-E7A8-A25AE2F44BBB}"/>
              </a:ext>
            </a:extLst>
          </p:cNvPr>
          <p:cNvCxnSpPr>
            <a:cxnSpLocks/>
            <a:endCxn id="10" idx="3"/>
          </p:cNvCxnSpPr>
          <p:nvPr/>
        </p:nvCxnSpPr>
        <p:spPr>
          <a:xfrm flipH="1" flipV="1">
            <a:off x="3289156" y="2705375"/>
            <a:ext cx="1956661" cy="472556"/>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28D016CC-6E1E-C325-D223-4941C6E31B05}"/>
              </a:ext>
            </a:extLst>
          </p:cNvPr>
          <p:cNvCxnSpPr>
            <a:cxnSpLocks/>
            <a:stCxn id="12" idx="0"/>
            <a:endCxn id="28" idx="2"/>
          </p:cNvCxnSpPr>
          <p:nvPr/>
        </p:nvCxnSpPr>
        <p:spPr>
          <a:xfrm flipV="1">
            <a:off x="6107018" y="1753735"/>
            <a:ext cx="5508" cy="1375789"/>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Gerade Verbindung mit Pfeil 17">
            <a:extLst>
              <a:ext uri="{FF2B5EF4-FFF2-40B4-BE49-F238E27FC236}">
                <a16:creationId xmlns:a16="http://schemas.microsoft.com/office/drawing/2014/main" id="{97EAAF7D-9B1F-3F0C-F35F-6011AB103672}"/>
              </a:ext>
            </a:extLst>
          </p:cNvPr>
          <p:cNvCxnSpPr>
            <a:cxnSpLocks/>
            <a:endCxn id="14" idx="1"/>
          </p:cNvCxnSpPr>
          <p:nvPr/>
        </p:nvCxnSpPr>
        <p:spPr>
          <a:xfrm flipV="1">
            <a:off x="6973727" y="2753782"/>
            <a:ext cx="1905921" cy="424149"/>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Gerade Verbindung mit Pfeil 18">
            <a:extLst>
              <a:ext uri="{FF2B5EF4-FFF2-40B4-BE49-F238E27FC236}">
                <a16:creationId xmlns:a16="http://schemas.microsoft.com/office/drawing/2014/main" id="{1F8C87FD-5A90-22BA-FCD6-2AF32543CDBB}"/>
              </a:ext>
            </a:extLst>
          </p:cNvPr>
          <p:cNvCxnSpPr>
            <a:cxnSpLocks/>
            <a:stCxn id="11" idx="3"/>
          </p:cNvCxnSpPr>
          <p:nvPr/>
        </p:nvCxnSpPr>
        <p:spPr>
          <a:xfrm flipV="1">
            <a:off x="3275682" y="3977823"/>
            <a:ext cx="2082187" cy="900630"/>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Gerade Verbindung mit Pfeil 19">
            <a:extLst>
              <a:ext uri="{FF2B5EF4-FFF2-40B4-BE49-F238E27FC236}">
                <a16:creationId xmlns:a16="http://schemas.microsoft.com/office/drawing/2014/main" id="{1ACC6367-D231-B441-0577-D13229E33E84}"/>
              </a:ext>
            </a:extLst>
          </p:cNvPr>
          <p:cNvCxnSpPr>
            <a:cxnSpLocks/>
            <a:stCxn id="15" idx="1"/>
          </p:cNvCxnSpPr>
          <p:nvPr/>
        </p:nvCxnSpPr>
        <p:spPr>
          <a:xfrm flipH="1" flipV="1">
            <a:off x="6988366" y="3931002"/>
            <a:ext cx="1905921" cy="947451"/>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feld 20">
            <a:extLst>
              <a:ext uri="{FF2B5EF4-FFF2-40B4-BE49-F238E27FC236}">
                <a16:creationId xmlns:a16="http://schemas.microsoft.com/office/drawing/2014/main" id="{776310B2-C703-5E9F-A367-4D0794B6D174}"/>
              </a:ext>
            </a:extLst>
          </p:cNvPr>
          <p:cNvSpPr txBox="1"/>
          <p:nvPr/>
        </p:nvSpPr>
        <p:spPr>
          <a:xfrm>
            <a:off x="3997915" y="2612116"/>
            <a:ext cx="1226531" cy="369332"/>
          </a:xfrm>
          <a:prstGeom prst="rect">
            <a:avLst/>
          </a:prstGeom>
          <a:noFill/>
        </p:spPr>
        <p:txBody>
          <a:bodyPr wrap="square" rtlCol="0">
            <a:spAutoFit/>
          </a:bodyPr>
          <a:lstStyle/>
          <a:p>
            <a:r>
              <a:rPr lang="de-DE" dirty="0"/>
              <a:t>Recovery</a:t>
            </a:r>
          </a:p>
        </p:txBody>
      </p:sp>
      <p:sp>
        <p:nvSpPr>
          <p:cNvPr id="22" name="Textfeld 21">
            <a:extLst>
              <a:ext uri="{FF2B5EF4-FFF2-40B4-BE49-F238E27FC236}">
                <a16:creationId xmlns:a16="http://schemas.microsoft.com/office/drawing/2014/main" id="{39D3C14A-CDEC-55C0-A761-33E463859A0D}"/>
              </a:ext>
            </a:extLst>
          </p:cNvPr>
          <p:cNvSpPr txBox="1"/>
          <p:nvPr/>
        </p:nvSpPr>
        <p:spPr>
          <a:xfrm>
            <a:off x="6885552" y="2612116"/>
            <a:ext cx="1652529" cy="369332"/>
          </a:xfrm>
          <a:prstGeom prst="rect">
            <a:avLst/>
          </a:prstGeom>
          <a:noFill/>
        </p:spPr>
        <p:txBody>
          <a:bodyPr wrap="square" rtlCol="0">
            <a:spAutoFit/>
          </a:bodyPr>
          <a:lstStyle/>
          <a:p>
            <a:r>
              <a:rPr lang="de-DE" dirty="0"/>
              <a:t>Discrimination</a:t>
            </a:r>
          </a:p>
        </p:txBody>
      </p:sp>
      <p:sp>
        <p:nvSpPr>
          <p:cNvPr id="23" name="Textfeld 22">
            <a:extLst>
              <a:ext uri="{FF2B5EF4-FFF2-40B4-BE49-F238E27FC236}">
                <a16:creationId xmlns:a16="http://schemas.microsoft.com/office/drawing/2014/main" id="{6596CFE3-CD0A-DE30-A0CA-394B4CF0490B}"/>
              </a:ext>
            </a:extLst>
          </p:cNvPr>
          <p:cNvSpPr txBox="1"/>
          <p:nvPr/>
        </p:nvSpPr>
        <p:spPr>
          <a:xfrm>
            <a:off x="4032172" y="4420035"/>
            <a:ext cx="1439541" cy="369332"/>
          </a:xfrm>
          <a:prstGeom prst="rect">
            <a:avLst/>
          </a:prstGeom>
          <a:noFill/>
        </p:spPr>
        <p:txBody>
          <a:bodyPr wrap="square" rtlCol="0">
            <a:spAutoFit/>
          </a:bodyPr>
          <a:lstStyle/>
          <a:p>
            <a:r>
              <a:rPr lang="de-DE" dirty="0"/>
              <a:t>Embedding</a:t>
            </a:r>
          </a:p>
        </p:txBody>
      </p:sp>
      <p:sp>
        <p:nvSpPr>
          <p:cNvPr id="24" name="Textfeld 23">
            <a:extLst>
              <a:ext uri="{FF2B5EF4-FFF2-40B4-BE49-F238E27FC236}">
                <a16:creationId xmlns:a16="http://schemas.microsoft.com/office/drawing/2014/main" id="{90679AB0-56B9-C6CC-DB1C-C3D2E372506F}"/>
              </a:ext>
            </a:extLst>
          </p:cNvPr>
          <p:cNvSpPr txBox="1"/>
          <p:nvPr/>
        </p:nvSpPr>
        <p:spPr>
          <a:xfrm>
            <a:off x="6973727" y="4408190"/>
            <a:ext cx="1439541" cy="369332"/>
          </a:xfrm>
          <a:prstGeom prst="rect">
            <a:avLst/>
          </a:prstGeom>
          <a:noFill/>
        </p:spPr>
        <p:txBody>
          <a:bodyPr wrap="square" rtlCol="0">
            <a:spAutoFit/>
          </a:bodyPr>
          <a:lstStyle/>
          <a:p>
            <a:r>
              <a:rPr lang="de-DE" dirty="0"/>
              <a:t>Generation</a:t>
            </a:r>
          </a:p>
        </p:txBody>
      </p:sp>
      <p:sp>
        <p:nvSpPr>
          <p:cNvPr id="28" name="Rechteck: abgerundete Ecken 27">
            <a:extLst>
              <a:ext uri="{FF2B5EF4-FFF2-40B4-BE49-F238E27FC236}">
                <a16:creationId xmlns:a16="http://schemas.microsoft.com/office/drawing/2014/main" id="{7C5EBCE3-60CD-4683-7561-2A6F1527C921}"/>
              </a:ext>
            </a:extLst>
          </p:cNvPr>
          <p:cNvSpPr/>
          <p:nvPr/>
        </p:nvSpPr>
        <p:spPr>
          <a:xfrm>
            <a:off x="5225669" y="905436"/>
            <a:ext cx="1773713"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Supervised Loss</a:t>
            </a:r>
          </a:p>
        </p:txBody>
      </p:sp>
      <p:sp>
        <p:nvSpPr>
          <p:cNvPr id="40" name="Rechteck: abgerundete Ecken 39">
            <a:extLst>
              <a:ext uri="{FF2B5EF4-FFF2-40B4-BE49-F238E27FC236}">
                <a16:creationId xmlns:a16="http://schemas.microsoft.com/office/drawing/2014/main" id="{526A53C0-5887-6928-8FFD-8FAE4C5E3918}"/>
              </a:ext>
            </a:extLst>
          </p:cNvPr>
          <p:cNvSpPr/>
          <p:nvPr/>
        </p:nvSpPr>
        <p:spPr>
          <a:xfrm>
            <a:off x="8890666" y="1029626"/>
            <a:ext cx="1773713" cy="8482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Unsupervised Loss</a:t>
            </a:r>
          </a:p>
        </p:txBody>
      </p:sp>
      <p:sp>
        <p:nvSpPr>
          <p:cNvPr id="3" name="Textfeld 2">
            <a:extLst>
              <a:ext uri="{FF2B5EF4-FFF2-40B4-BE49-F238E27FC236}">
                <a16:creationId xmlns:a16="http://schemas.microsoft.com/office/drawing/2014/main" id="{CBE9D613-4E08-8D33-CDE4-5429A6833F07}"/>
              </a:ext>
            </a:extLst>
          </p:cNvPr>
          <p:cNvSpPr txBox="1"/>
          <p:nvPr/>
        </p:nvSpPr>
        <p:spPr>
          <a:xfrm>
            <a:off x="4110613" y="3977823"/>
            <a:ext cx="1059968" cy="369332"/>
          </a:xfrm>
          <a:prstGeom prst="rect">
            <a:avLst/>
          </a:prstGeom>
          <a:noFill/>
        </p:spPr>
        <p:txBody>
          <a:bodyPr wrap="square" rtlCol="0">
            <a:spAutoFit/>
          </a:bodyPr>
          <a:lstStyle/>
          <a:p>
            <a:r>
              <a:rPr lang="de-DE" dirty="0">
                <a:solidFill>
                  <a:schemeClr val="tx2"/>
                </a:solidFill>
              </a:rPr>
              <a:t>RNN</a:t>
            </a:r>
            <a:endParaRPr lang="en-US" dirty="0">
              <a:solidFill>
                <a:schemeClr val="tx2"/>
              </a:solidFill>
            </a:endParaRPr>
          </a:p>
        </p:txBody>
      </p:sp>
      <p:sp>
        <p:nvSpPr>
          <p:cNvPr id="5" name="Textfeld 4">
            <a:extLst>
              <a:ext uri="{FF2B5EF4-FFF2-40B4-BE49-F238E27FC236}">
                <a16:creationId xmlns:a16="http://schemas.microsoft.com/office/drawing/2014/main" id="{74BEAA79-87FD-A7F4-C2E5-3D825A29AE7C}"/>
              </a:ext>
            </a:extLst>
          </p:cNvPr>
          <p:cNvSpPr txBox="1"/>
          <p:nvPr/>
        </p:nvSpPr>
        <p:spPr>
          <a:xfrm>
            <a:off x="7371761" y="3892556"/>
            <a:ext cx="1059968" cy="369332"/>
          </a:xfrm>
          <a:prstGeom prst="rect">
            <a:avLst/>
          </a:prstGeom>
          <a:noFill/>
        </p:spPr>
        <p:txBody>
          <a:bodyPr wrap="square" rtlCol="0">
            <a:spAutoFit/>
          </a:bodyPr>
          <a:lstStyle/>
          <a:p>
            <a:r>
              <a:rPr lang="de-DE" dirty="0">
                <a:solidFill>
                  <a:schemeClr val="tx2"/>
                </a:solidFill>
              </a:rPr>
              <a:t>RNN</a:t>
            </a:r>
            <a:endParaRPr lang="en-US" dirty="0">
              <a:solidFill>
                <a:schemeClr val="tx2"/>
              </a:solidFill>
            </a:endParaRPr>
          </a:p>
        </p:txBody>
      </p:sp>
      <p:sp>
        <p:nvSpPr>
          <p:cNvPr id="6" name="Textfeld 5">
            <a:extLst>
              <a:ext uri="{FF2B5EF4-FFF2-40B4-BE49-F238E27FC236}">
                <a16:creationId xmlns:a16="http://schemas.microsoft.com/office/drawing/2014/main" id="{0FB39C12-D53B-23A2-D73B-DFBE6C1694B7}"/>
              </a:ext>
            </a:extLst>
          </p:cNvPr>
          <p:cNvSpPr txBox="1"/>
          <p:nvPr/>
        </p:nvSpPr>
        <p:spPr>
          <a:xfrm>
            <a:off x="7386649" y="2980944"/>
            <a:ext cx="1059968" cy="369332"/>
          </a:xfrm>
          <a:prstGeom prst="rect">
            <a:avLst/>
          </a:prstGeom>
          <a:noFill/>
        </p:spPr>
        <p:txBody>
          <a:bodyPr wrap="square" rtlCol="0">
            <a:spAutoFit/>
          </a:bodyPr>
          <a:lstStyle/>
          <a:p>
            <a:r>
              <a:rPr lang="de-DE" dirty="0">
                <a:solidFill>
                  <a:schemeClr val="tx2"/>
                </a:solidFill>
              </a:rPr>
              <a:t>RNN</a:t>
            </a:r>
            <a:endParaRPr lang="en-US" dirty="0">
              <a:solidFill>
                <a:schemeClr val="tx2"/>
              </a:solidFill>
            </a:endParaRPr>
          </a:p>
        </p:txBody>
      </p:sp>
    </p:spTree>
    <p:extLst>
      <p:ext uri="{BB962C8B-B14F-4D97-AF65-F5344CB8AC3E}">
        <p14:creationId xmlns:p14="http://schemas.microsoft.com/office/powerpoint/2010/main" val="102340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de-DE" dirty="0" err="1"/>
              <a:t>Denoising</a:t>
            </a:r>
            <a:r>
              <a:rPr lang="de-DE" dirty="0"/>
              <a:t> </a:t>
            </a:r>
            <a:r>
              <a:rPr lang="de-DE" dirty="0" err="1"/>
              <a:t>diffusion</a:t>
            </a:r>
            <a:r>
              <a:rPr lang="de-DE" dirty="0"/>
              <a:t> </a:t>
            </a:r>
            <a:r>
              <a:rPr lang="de-DE" dirty="0" err="1"/>
              <a:t>probabilistic</a:t>
            </a:r>
            <a:r>
              <a:rPr lang="de-DE" dirty="0"/>
              <a:t> </a:t>
            </a:r>
            <a:r>
              <a:rPr lang="de-DE" dirty="0" err="1"/>
              <a:t>model</a:t>
            </a:r>
            <a:r>
              <a:rPr lang="de-DE" dirty="0"/>
              <a:t> (Diffusion Model)</a:t>
            </a:r>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7</a:t>
            </a:fld>
            <a:endParaRPr lang="en-US"/>
          </a:p>
        </p:txBody>
      </p:sp>
      <p:sp>
        <p:nvSpPr>
          <p:cNvPr id="7" name="Textfeld 6">
            <a:extLst>
              <a:ext uri="{FF2B5EF4-FFF2-40B4-BE49-F238E27FC236}">
                <a16:creationId xmlns:a16="http://schemas.microsoft.com/office/drawing/2014/main" id="{09725C75-468D-A9DD-4181-7BC06C663A4A}"/>
              </a:ext>
            </a:extLst>
          </p:cNvPr>
          <p:cNvSpPr txBox="1"/>
          <p:nvPr/>
        </p:nvSpPr>
        <p:spPr>
          <a:xfrm>
            <a:off x="205740" y="5837306"/>
            <a:ext cx="12212597" cy="292388"/>
          </a:xfrm>
          <a:prstGeom prst="rect">
            <a:avLst/>
          </a:prstGeom>
          <a:noFill/>
        </p:spPr>
        <p:txBody>
          <a:bodyPr wrap="square">
            <a:spAutoFit/>
          </a:bodyPr>
          <a:lstStyle/>
          <a:p>
            <a:r>
              <a:rPr lang="de-DE" sz="1300" dirty="0">
                <a:solidFill>
                  <a:srgbClr val="222222"/>
                </a:solidFill>
              </a:rPr>
              <a:t>Ho, Jonathan, Ajay Jain, and Pieter </a:t>
            </a:r>
            <a:r>
              <a:rPr lang="de-DE" sz="1300" dirty="0" err="1">
                <a:solidFill>
                  <a:srgbClr val="222222"/>
                </a:solidFill>
              </a:rPr>
              <a:t>Abbeel</a:t>
            </a:r>
            <a:r>
              <a:rPr lang="de-DE" sz="1300" dirty="0">
                <a:solidFill>
                  <a:srgbClr val="222222"/>
                </a:solidFill>
              </a:rPr>
              <a:t>. "</a:t>
            </a:r>
            <a:r>
              <a:rPr lang="de-DE" sz="1300" dirty="0" err="1">
                <a:solidFill>
                  <a:srgbClr val="222222"/>
                </a:solidFill>
              </a:rPr>
              <a:t>Denoising</a:t>
            </a:r>
            <a:r>
              <a:rPr lang="de-DE" sz="1300" dirty="0">
                <a:solidFill>
                  <a:srgbClr val="222222"/>
                </a:solidFill>
              </a:rPr>
              <a:t> </a:t>
            </a:r>
            <a:r>
              <a:rPr lang="de-DE" sz="1300" dirty="0" err="1">
                <a:solidFill>
                  <a:srgbClr val="222222"/>
                </a:solidFill>
              </a:rPr>
              <a:t>diffusion</a:t>
            </a:r>
            <a:r>
              <a:rPr lang="de-DE" sz="1300" dirty="0">
                <a:solidFill>
                  <a:srgbClr val="222222"/>
                </a:solidFill>
              </a:rPr>
              <a:t> </a:t>
            </a:r>
            <a:r>
              <a:rPr lang="de-DE" sz="1300" dirty="0" err="1">
                <a:solidFill>
                  <a:srgbClr val="222222"/>
                </a:solidFill>
              </a:rPr>
              <a:t>probabilistic</a:t>
            </a:r>
            <a:r>
              <a:rPr lang="de-DE" sz="1300" dirty="0">
                <a:solidFill>
                  <a:srgbClr val="222222"/>
                </a:solidFill>
              </a:rPr>
              <a:t> </a:t>
            </a:r>
            <a:r>
              <a:rPr lang="de-DE" sz="1300" dirty="0" err="1">
                <a:solidFill>
                  <a:srgbClr val="222222"/>
                </a:solidFill>
              </a:rPr>
              <a:t>models</a:t>
            </a:r>
            <a:r>
              <a:rPr lang="de-DE" sz="1300" dirty="0">
                <a:solidFill>
                  <a:srgbClr val="222222"/>
                </a:solidFill>
              </a:rPr>
              <a:t>." </a:t>
            </a:r>
            <a:r>
              <a:rPr lang="de-DE" sz="1300" dirty="0" err="1">
                <a:solidFill>
                  <a:srgbClr val="222222"/>
                </a:solidFill>
              </a:rPr>
              <a:t>Advances</a:t>
            </a:r>
            <a:r>
              <a:rPr lang="de-DE" sz="1300" dirty="0">
                <a:solidFill>
                  <a:srgbClr val="222222"/>
                </a:solidFill>
              </a:rPr>
              <a:t> in </a:t>
            </a:r>
            <a:r>
              <a:rPr lang="de-DE" sz="1300" dirty="0" err="1">
                <a:solidFill>
                  <a:srgbClr val="222222"/>
                </a:solidFill>
              </a:rPr>
              <a:t>neural</a:t>
            </a:r>
            <a:r>
              <a:rPr lang="de-DE" sz="1300" dirty="0">
                <a:solidFill>
                  <a:srgbClr val="222222"/>
                </a:solidFill>
              </a:rPr>
              <a:t> </a:t>
            </a:r>
            <a:r>
              <a:rPr lang="de-DE" sz="1300" dirty="0" err="1">
                <a:solidFill>
                  <a:srgbClr val="222222"/>
                </a:solidFill>
              </a:rPr>
              <a:t>information</a:t>
            </a:r>
            <a:r>
              <a:rPr lang="de-DE" sz="1300" dirty="0">
                <a:solidFill>
                  <a:srgbClr val="222222"/>
                </a:solidFill>
              </a:rPr>
              <a:t> </a:t>
            </a:r>
            <a:r>
              <a:rPr lang="de-DE" sz="1300" dirty="0" err="1">
                <a:solidFill>
                  <a:srgbClr val="222222"/>
                </a:solidFill>
              </a:rPr>
              <a:t>processing</a:t>
            </a:r>
            <a:r>
              <a:rPr lang="de-DE" sz="1300" dirty="0">
                <a:solidFill>
                  <a:srgbClr val="222222"/>
                </a:solidFill>
              </a:rPr>
              <a:t> </a:t>
            </a:r>
            <a:r>
              <a:rPr lang="de-DE" sz="1300" dirty="0" err="1">
                <a:solidFill>
                  <a:srgbClr val="222222"/>
                </a:solidFill>
              </a:rPr>
              <a:t>systems</a:t>
            </a:r>
            <a:r>
              <a:rPr lang="de-DE" sz="1300" dirty="0">
                <a:solidFill>
                  <a:srgbClr val="222222"/>
                </a:solidFill>
              </a:rPr>
              <a:t> 33 (2020): 6840-6851.</a:t>
            </a:r>
          </a:p>
        </p:txBody>
      </p:sp>
      <p:pic>
        <p:nvPicPr>
          <p:cNvPr id="5" name="Grafik 4">
            <a:extLst>
              <a:ext uri="{FF2B5EF4-FFF2-40B4-BE49-F238E27FC236}">
                <a16:creationId xmlns:a16="http://schemas.microsoft.com/office/drawing/2014/main" id="{B92A2C88-2854-6857-977D-B2CB57039FF3}"/>
              </a:ext>
            </a:extLst>
          </p:cNvPr>
          <p:cNvPicPr>
            <a:picLocks noChangeAspect="1"/>
          </p:cNvPicPr>
          <p:nvPr/>
        </p:nvPicPr>
        <p:blipFill>
          <a:blip r:embed="rId3"/>
          <a:stretch>
            <a:fillRect/>
          </a:stretch>
        </p:blipFill>
        <p:spPr>
          <a:xfrm>
            <a:off x="1876810" y="866467"/>
            <a:ext cx="8102503" cy="1389247"/>
          </a:xfrm>
          <a:prstGeom prst="rect">
            <a:avLst/>
          </a:prstGeom>
        </p:spPr>
      </p:pic>
      <p:pic>
        <p:nvPicPr>
          <p:cNvPr id="6" name="Grafik 5">
            <a:extLst>
              <a:ext uri="{FF2B5EF4-FFF2-40B4-BE49-F238E27FC236}">
                <a16:creationId xmlns:a16="http://schemas.microsoft.com/office/drawing/2014/main" id="{F44D3F14-1CF0-CAB5-0433-7D883D1D882C}"/>
              </a:ext>
            </a:extLst>
          </p:cNvPr>
          <p:cNvPicPr>
            <a:picLocks noChangeAspect="1"/>
          </p:cNvPicPr>
          <p:nvPr/>
        </p:nvPicPr>
        <p:blipFill>
          <a:blip r:embed="rId4"/>
          <a:stretch>
            <a:fillRect/>
          </a:stretch>
        </p:blipFill>
        <p:spPr>
          <a:xfrm>
            <a:off x="1852357" y="2279568"/>
            <a:ext cx="4365385" cy="1766941"/>
          </a:xfrm>
          <a:prstGeom prst="rect">
            <a:avLst/>
          </a:prstGeom>
        </p:spPr>
      </p:pic>
      <p:pic>
        <p:nvPicPr>
          <p:cNvPr id="11" name="Grafik 10">
            <a:extLst>
              <a:ext uri="{FF2B5EF4-FFF2-40B4-BE49-F238E27FC236}">
                <a16:creationId xmlns:a16="http://schemas.microsoft.com/office/drawing/2014/main" id="{336BD343-AB32-A341-63E4-5C313F49958A}"/>
              </a:ext>
            </a:extLst>
          </p:cNvPr>
          <p:cNvPicPr>
            <a:picLocks noChangeAspect="1"/>
          </p:cNvPicPr>
          <p:nvPr/>
        </p:nvPicPr>
        <p:blipFill>
          <a:blip r:embed="rId5"/>
          <a:stretch>
            <a:fillRect/>
          </a:stretch>
        </p:blipFill>
        <p:spPr>
          <a:xfrm>
            <a:off x="2079218" y="4076832"/>
            <a:ext cx="4046374" cy="1307291"/>
          </a:xfrm>
          <a:prstGeom prst="rect">
            <a:avLst/>
          </a:prstGeom>
        </p:spPr>
      </p:pic>
      <p:pic>
        <p:nvPicPr>
          <p:cNvPr id="13" name="Grafik 12">
            <a:extLst>
              <a:ext uri="{FF2B5EF4-FFF2-40B4-BE49-F238E27FC236}">
                <a16:creationId xmlns:a16="http://schemas.microsoft.com/office/drawing/2014/main" id="{B3D2BC50-9BF3-C692-21B9-9BAFD28CC62B}"/>
              </a:ext>
            </a:extLst>
          </p:cNvPr>
          <p:cNvPicPr>
            <a:picLocks noChangeAspect="1"/>
          </p:cNvPicPr>
          <p:nvPr/>
        </p:nvPicPr>
        <p:blipFill>
          <a:blip r:embed="rId6"/>
          <a:stretch>
            <a:fillRect/>
          </a:stretch>
        </p:blipFill>
        <p:spPr>
          <a:xfrm>
            <a:off x="7822352" y="2753052"/>
            <a:ext cx="4110276" cy="1362938"/>
          </a:xfrm>
          <a:prstGeom prst="rect">
            <a:avLst/>
          </a:prstGeom>
        </p:spPr>
      </p:pic>
      <p:pic>
        <p:nvPicPr>
          <p:cNvPr id="15" name="Grafik 14">
            <a:extLst>
              <a:ext uri="{FF2B5EF4-FFF2-40B4-BE49-F238E27FC236}">
                <a16:creationId xmlns:a16="http://schemas.microsoft.com/office/drawing/2014/main" id="{1BDC37AA-A7DD-AB62-258C-59C67A98A56A}"/>
              </a:ext>
            </a:extLst>
          </p:cNvPr>
          <p:cNvPicPr>
            <a:picLocks noChangeAspect="1"/>
          </p:cNvPicPr>
          <p:nvPr/>
        </p:nvPicPr>
        <p:blipFill>
          <a:blip r:embed="rId7"/>
          <a:stretch>
            <a:fillRect/>
          </a:stretch>
        </p:blipFill>
        <p:spPr>
          <a:xfrm>
            <a:off x="8156951" y="2309341"/>
            <a:ext cx="3491258" cy="384545"/>
          </a:xfrm>
          <a:prstGeom prst="rect">
            <a:avLst/>
          </a:prstGeom>
        </p:spPr>
      </p:pic>
      <p:pic>
        <p:nvPicPr>
          <p:cNvPr id="17" name="Grafik 16">
            <a:extLst>
              <a:ext uri="{FF2B5EF4-FFF2-40B4-BE49-F238E27FC236}">
                <a16:creationId xmlns:a16="http://schemas.microsoft.com/office/drawing/2014/main" id="{E933EF0A-EF8D-ABB9-E40C-6072D9ED80F1}"/>
              </a:ext>
            </a:extLst>
          </p:cNvPr>
          <p:cNvPicPr>
            <a:picLocks noChangeAspect="1"/>
          </p:cNvPicPr>
          <p:nvPr/>
        </p:nvPicPr>
        <p:blipFill>
          <a:blip r:embed="rId8"/>
          <a:stretch>
            <a:fillRect/>
          </a:stretch>
        </p:blipFill>
        <p:spPr>
          <a:xfrm>
            <a:off x="7793486" y="4051859"/>
            <a:ext cx="4110276" cy="1395133"/>
          </a:xfrm>
          <a:prstGeom prst="rect">
            <a:avLst/>
          </a:prstGeom>
        </p:spPr>
      </p:pic>
      <p:sp>
        <p:nvSpPr>
          <p:cNvPr id="19" name="Textfeld 18">
            <a:extLst>
              <a:ext uri="{FF2B5EF4-FFF2-40B4-BE49-F238E27FC236}">
                <a16:creationId xmlns:a16="http://schemas.microsoft.com/office/drawing/2014/main" id="{30DAC9C5-80B6-B075-04C2-373295B87C17}"/>
              </a:ext>
            </a:extLst>
          </p:cNvPr>
          <p:cNvSpPr txBox="1"/>
          <p:nvPr/>
        </p:nvSpPr>
        <p:spPr>
          <a:xfrm>
            <a:off x="3680829" y="5446992"/>
            <a:ext cx="6206490" cy="246221"/>
          </a:xfrm>
          <a:prstGeom prst="rect">
            <a:avLst/>
          </a:prstGeom>
          <a:noFill/>
        </p:spPr>
        <p:txBody>
          <a:bodyPr wrap="square">
            <a:spAutoFit/>
          </a:bodyPr>
          <a:lstStyle/>
          <a:p>
            <a:r>
              <a:rPr lang="en-US" sz="1000" dirty="0">
                <a:hlinkClick r:id="rId9"/>
              </a:rPr>
              <a:t>Step by Step visual introduction to Diffusion Models. - Blog by Kemal Erdem</a:t>
            </a:r>
            <a:endParaRPr lang="de-DE" sz="1000" dirty="0"/>
          </a:p>
        </p:txBody>
      </p:sp>
      <p:pic>
        <p:nvPicPr>
          <p:cNvPr id="8" name="Grafik 7">
            <a:extLst>
              <a:ext uri="{FF2B5EF4-FFF2-40B4-BE49-F238E27FC236}">
                <a16:creationId xmlns:a16="http://schemas.microsoft.com/office/drawing/2014/main" id="{3D422BED-9715-925B-44C2-212188C69538}"/>
              </a:ext>
            </a:extLst>
          </p:cNvPr>
          <p:cNvPicPr>
            <a:picLocks noChangeAspect="1"/>
          </p:cNvPicPr>
          <p:nvPr/>
        </p:nvPicPr>
        <p:blipFill rotWithShape="1">
          <a:blip r:embed="rId10"/>
          <a:srcRect l="16730" r="18417"/>
          <a:stretch/>
        </p:blipFill>
        <p:spPr>
          <a:xfrm>
            <a:off x="586152" y="2775140"/>
            <a:ext cx="1427693" cy="1228976"/>
          </a:xfrm>
          <a:prstGeom prst="rect">
            <a:avLst/>
          </a:prstGeom>
        </p:spPr>
      </p:pic>
      <p:pic>
        <p:nvPicPr>
          <p:cNvPr id="18" name="Grafik 17">
            <a:extLst>
              <a:ext uri="{FF2B5EF4-FFF2-40B4-BE49-F238E27FC236}">
                <a16:creationId xmlns:a16="http://schemas.microsoft.com/office/drawing/2014/main" id="{ED9475AD-792A-03D7-78E1-5027EF02EE45}"/>
              </a:ext>
            </a:extLst>
          </p:cNvPr>
          <p:cNvPicPr>
            <a:picLocks noChangeAspect="1"/>
          </p:cNvPicPr>
          <p:nvPr/>
        </p:nvPicPr>
        <p:blipFill rotWithShape="1">
          <a:blip r:embed="rId11"/>
          <a:srcRect l="15764" r="20064"/>
          <a:stretch/>
        </p:blipFill>
        <p:spPr>
          <a:xfrm>
            <a:off x="6348251" y="4098699"/>
            <a:ext cx="1445235" cy="1244969"/>
          </a:xfrm>
          <a:prstGeom prst="rect">
            <a:avLst/>
          </a:prstGeom>
        </p:spPr>
      </p:pic>
      <p:pic>
        <p:nvPicPr>
          <p:cNvPr id="21" name="Grafik 20">
            <a:extLst>
              <a:ext uri="{FF2B5EF4-FFF2-40B4-BE49-F238E27FC236}">
                <a16:creationId xmlns:a16="http://schemas.microsoft.com/office/drawing/2014/main" id="{4306CDFE-8E97-A3E0-EBA0-2C4F1D303053}"/>
              </a:ext>
            </a:extLst>
          </p:cNvPr>
          <p:cNvPicPr>
            <a:picLocks noChangeAspect="1"/>
          </p:cNvPicPr>
          <p:nvPr/>
        </p:nvPicPr>
        <p:blipFill>
          <a:blip r:embed="rId12"/>
          <a:stretch>
            <a:fillRect/>
          </a:stretch>
        </p:blipFill>
        <p:spPr>
          <a:xfrm>
            <a:off x="6348251" y="2766128"/>
            <a:ext cx="1459668" cy="1272656"/>
          </a:xfrm>
          <a:prstGeom prst="rect">
            <a:avLst/>
          </a:prstGeom>
        </p:spPr>
      </p:pic>
      <p:pic>
        <p:nvPicPr>
          <p:cNvPr id="9" name="Grafik 8">
            <a:extLst>
              <a:ext uri="{FF2B5EF4-FFF2-40B4-BE49-F238E27FC236}">
                <a16:creationId xmlns:a16="http://schemas.microsoft.com/office/drawing/2014/main" id="{D5CF3C6A-12F4-D950-248D-B50786E58399}"/>
              </a:ext>
            </a:extLst>
          </p:cNvPr>
          <p:cNvPicPr>
            <a:picLocks noChangeAspect="1"/>
          </p:cNvPicPr>
          <p:nvPr/>
        </p:nvPicPr>
        <p:blipFill>
          <a:blip r:embed="rId13"/>
          <a:stretch>
            <a:fillRect/>
          </a:stretch>
        </p:blipFill>
        <p:spPr>
          <a:xfrm>
            <a:off x="605233" y="4051777"/>
            <a:ext cx="1408612" cy="1307291"/>
          </a:xfrm>
          <a:prstGeom prst="rect">
            <a:avLst/>
          </a:prstGeom>
        </p:spPr>
      </p:pic>
    </p:spTree>
    <p:extLst>
      <p:ext uri="{BB962C8B-B14F-4D97-AF65-F5344CB8AC3E}">
        <p14:creationId xmlns:p14="http://schemas.microsoft.com/office/powerpoint/2010/main" val="136532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53A9F3A-F123-27F7-7EBE-3FF2A6C26B2B}"/>
              </a:ext>
            </a:extLst>
          </p:cNvPr>
          <p:cNvPicPr>
            <a:picLocks noChangeAspect="1"/>
          </p:cNvPicPr>
          <p:nvPr/>
        </p:nvPicPr>
        <p:blipFill>
          <a:blip r:embed="rId3"/>
          <a:stretch>
            <a:fillRect/>
          </a:stretch>
        </p:blipFill>
        <p:spPr>
          <a:xfrm>
            <a:off x="793453" y="815097"/>
            <a:ext cx="10376181" cy="5131078"/>
          </a:xfrm>
          <a:prstGeom prst="rect">
            <a:avLst/>
          </a:prstGeom>
        </p:spPr>
      </p:pic>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de-DE" dirty="0"/>
              <a:t>Diffusion Time-Series (Diffusion-TS)</a:t>
            </a:r>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8</a:t>
            </a:fld>
            <a:endParaRPr lang="en-US"/>
          </a:p>
        </p:txBody>
      </p:sp>
      <p:sp>
        <p:nvSpPr>
          <p:cNvPr id="7" name="Textfeld 6">
            <a:extLst>
              <a:ext uri="{FF2B5EF4-FFF2-40B4-BE49-F238E27FC236}">
                <a16:creationId xmlns:a16="http://schemas.microsoft.com/office/drawing/2014/main" id="{09725C75-468D-A9DD-4181-7BC06C663A4A}"/>
              </a:ext>
            </a:extLst>
          </p:cNvPr>
          <p:cNvSpPr txBox="1"/>
          <p:nvPr/>
        </p:nvSpPr>
        <p:spPr>
          <a:xfrm>
            <a:off x="1451610" y="5800757"/>
            <a:ext cx="10740390" cy="292388"/>
          </a:xfrm>
          <a:prstGeom prst="rect">
            <a:avLst/>
          </a:prstGeom>
          <a:noFill/>
        </p:spPr>
        <p:txBody>
          <a:bodyPr wrap="square">
            <a:spAutoFit/>
          </a:bodyPr>
          <a:lstStyle/>
          <a:p>
            <a:r>
              <a:rPr lang="en-US" sz="1300" dirty="0">
                <a:solidFill>
                  <a:srgbClr val="222222"/>
                </a:solidFill>
              </a:rPr>
              <a:t>Yuan, </a:t>
            </a:r>
            <a:r>
              <a:rPr lang="en-US" sz="1300" dirty="0" err="1">
                <a:solidFill>
                  <a:srgbClr val="222222"/>
                </a:solidFill>
              </a:rPr>
              <a:t>Xinyu</a:t>
            </a:r>
            <a:r>
              <a:rPr lang="en-US" sz="1300" dirty="0">
                <a:solidFill>
                  <a:srgbClr val="222222"/>
                </a:solidFill>
              </a:rPr>
              <a:t>, and Yan </a:t>
            </a:r>
            <a:r>
              <a:rPr lang="en-US" sz="1300" dirty="0" err="1">
                <a:solidFill>
                  <a:srgbClr val="222222"/>
                </a:solidFill>
              </a:rPr>
              <a:t>Qiao</a:t>
            </a:r>
            <a:r>
              <a:rPr lang="en-US" sz="1300" dirty="0">
                <a:solidFill>
                  <a:srgbClr val="222222"/>
                </a:solidFill>
              </a:rPr>
              <a:t>. "Diffusion-TS: Interpretable Diffusion for General Time Series Generation." </a:t>
            </a:r>
            <a:r>
              <a:rPr lang="en-US" sz="1300" dirty="0" err="1">
                <a:solidFill>
                  <a:srgbClr val="222222"/>
                </a:solidFill>
              </a:rPr>
              <a:t>arXiv</a:t>
            </a:r>
            <a:r>
              <a:rPr lang="en-US" sz="1300" dirty="0">
                <a:solidFill>
                  <a:srgbClr val="222222"/>
                </a:solidFill>
              </a:rPr>
              <a:t> preprint arXiv:2403.01742 (2023).</a:t>
            </a:r>
            <a:endParaRPr lang="de-DE" sz="1300" dirty="0">
              <a:solidFill>
                <a:srgbClr val="222222"/>
              </a:solidFill>
            </a:endParaRPr>
          </a:p>
        </p:txBody>
      </p:sp>
      <p:sp>
        <p:nvSpPr>
          <p:cNvPr id="3" name="Rechteck 2">
            <a:extLst>
              <a:ext uri="{FF2B5EF4-FFF2-40B4-BE49-F238E27FC236}">
                <a16:creationId xmlns:a16="http://schemas.microsoft.com/office/drawing/2014/main" id="{2CB6503F-FF65-AD48-C79F-02B0D31625E3}"/>
              </a:ext>
            </a:extLst>
          </p:cNvPr>
          <p:cNvSpPr/>
          <p:nvPr/>
        </p:nvSpPr>
        <p:spPr>
          <a:xfrm>
            <a:off x="691853" y="901043"/>
            <a:ext cx="1721147" cy="4260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DD4D3D51-2A95-5F7F-6429-5F238BB1125D}"/>
              </a:ext>
            </a:extLst>
          </p:cNvPr>
          <p:cNvSpPr txBox="1">
            <a:spLocks/>
          </p:cNvSpPr>
          <p:nvPr/>
        </p:nvSpPr>
        <p:spPr>
          <a:xfrm>
            <a:off x="383117" y="950396"/>
            <a:ext cx="11425767" cy="41731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Overall Framework</a:t>
            </a:r>
          </a:p>
        </p:txBody>
      </p:sp>
      <p:sp>
        <p:nvSpPr>
          <p:cNvPr id="8" name="Rechteck 7">
            <a:extLst>
              <a:ext uri="{FF2B5EF4-FFF2-40B4-BE49-F238E27FC236}">
                <a16:creationId xmlns:a16="http://schemas.microsoft.com/office/drawing/2014/main" id="{A2E14E60-F028-D50B-3644-A0ACCBC25667}"/>
              </a:ext>
            </a:extLst>
          </p:cNvPr>
          <p:cNvSpPr/>
          <p:nvPr/>
        </p:nvSpPr>
        <p:spPr>
          <a:xfrm>
            <a:off x="1817511" y="4165600"/>
            <a:ext cx="2257778" cy="106282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BB7322D2-FE1F-3EAB-BC75-AC5554F7D8B2}"/>
              </a:ext>
            </a:extLst>
          </p:cNvPr>
          <p:cNvSpPr/>
          <p:nvPr/>
        </p:nvSpPr>
        <p:spPr>
          <a:xfrm>
            <a:off x="1857022" y="4347486"/>
            <a:ext cx="2178756" cy="11147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4D6F50EB-B3B5-F365-694F-A19DBCEB2C4D}"/>
              </a:ext>
            </a:extLst>
          </p:cNvPr>
          <p:cNvSpPr/>
          <p:nvPr/>
        </p:nvSpPr>
        <p:spPr>
          <a:xfrm>
            <a:off x="1896533" y="3063883"/>
            <a:ext cx="2178756" cy="4260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8032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6A1D559-A6CE-F3EE-6436-8771B3EEF405}"/>
              </a:ext>
            </a:extLst>
          </p:cNvPr>
          <p:cNvPicPr>
            <a:picLocks noChangeAspect="1"/>
          </p:cNvPicPr>
          <p:nvPr/>
        </p:nvPicPr>
        <p:blipFill>
          <a:blip r:embed="rId3"/>
          <a:stretch>
            <a:fillRect/>
          </a:stretch>
        </p:blipFill>
        <p:spPr>
          <a:xfrm>
            <a:off x="1152463" y="908050"/>
            <a:ext cx="10902824" cy="4950883"/>
          </a:xfrm>
          <a:prstGeom prst="rect">
            <a:avLst/>
          </a:prstGeom>
        </p:spPr>
      </p:pic>
      <p:sp>
        <p:nvSpPr>
          <p:cNvPr id="2" name="Titel 1">
            <a:extLst>
              <a:ext uri="{FF2B5EF4-FFF2-40B4-BE49-F238E27FC236}">
                <a16:creationId xmlns:a16="http://schemas.microsoft.com/office/drawing/2014/main" id="{AD0768F8-FEEF-95B3-4CFD-0F8F4E5E3F21}"/>
              </a:ext>
            </a:extLst>
          </p:cNvPr>
          <p:cNvSpPr>
            <a:spLocks noGrp="1"/>
          </p:cNvSpPr>
          <p:nvPr>
            <p:ph type="title"/>
          </p:nvPr>
        </p:nvSpPr>
        <p:spPr/>
        <p:txBody>
          <a:bodyPr/>
          <a:lstStyle/>
          <a:p>
            <a:r>
              <a:rPr lang="de-DE" dirty="0"/>
              <a:t>Diffusion Time-Series (Diffusion-TS)</a:t>
            </a:r>
          </a:p>
        </p:txBody>
      </p:sp>
      <p:sp>
        <p:nvSpPr>
          <p:cNvPr id="4" name="Foliennummernplatzhalter 3">
            <a:extLst>
              <a:ext uri="{FF2B5EF4-FFF2-40B4-BE49-F238E27FC236}">
                <a16:creationId xmlns:a16="http://schemas.microsoft.com/office/drawing/2014/main" id="{D6741145-561B-C894-0398-68C850B3EC44}"/>
              </a:ext>
            </a:extLst>
          </p:cNvPr>
          <p:cNvSpPr>
            <a:spLocks noGrp="1"/>
          </p:cNvSpPr>
          <p:nvPr>
            <p:ph type="sldNum" sz="quarter" idx="4"/>
          </p:nvPr>
        </p:nvSpPr>
        <p:spPr/>
        <p:txBody>
          <a:bodyPr/>
          <a:lstStyle/>
          <a:p>
            <a:pPr>
              <a:defRPr/>
            </a:pPr>
            <a:fld id="{016ACDC5-9792-4EE2-846B-33470306C646}" type="slidenum">
              <a:rPr lang="en-US" smtClean="0"/>
              <a:t>9</a:t>
            </a:fld>
            <a:endParaRPr lang="en-US"/>
          </a:p>
        </p:txBody>
      </p:sp>
      <p:sp>
        <p:nvSpPr>
          <p:cNvPr id="7" name="Textfeld 6">
            <a:extLst>
              <a:ext uri="{FF2B5EF4-FFF2-40B4-BE49-F238E27FC236}">
                <a16:creationId xmlns:a16="http://schemas.microsoft.com/office/drawing/2014/main" id="{09725C75-468D-A9DD-4181-7BC06C663A4A}"/>
              </a:ext>
            </a:extLst>
          </p:cNvPr>
          <p:cNvSpPr txBox="1"/>
          <p:nvPr/>
        </p:nvSpPr>
        <p:spPr>
          <a:xfrm>
            <a:off x="1481370" y="5773211"/>
            <a:ext cx="10675620" cy="292388"/>
          </a:xfrm>
          <a:prstGeom prst="rect">
            <a:avLst/>
          </a:prstGeom>
          <a:noFill/>
        </p:spPr>
        <p:txBody>
          <a:bodyPr wrap="square">
            <a:spAutoFit/>
          </a:bodyPr>
          <a:lstStyle/>
          <a:p>
            <a:r>
              <a:rPr lang="en-US" sz="1300" dirty="0">
                <a:solidFill>
                  <a:srgbClr val="222222"/>
                </a:solidFill>
              </a:rPr>
              <a:t>Yuan, </a:t>
            </a:r>
            <a:r>
              <a:rPr lang="en-US" sz="1300" dirty="0" err="1">
                <a:solidFill>
                  <a:srgbClr val="222222"/>
                </a:solidFill>
              </a:rPr>
              <a:t>Xinyu</a:t>
            </a:r>
            <a:r>
              <a:rPr lang="en-US" sz="1300" dirty="0">
                <a:solidFill>
                  <a:srgbClr val="222222"/>
                </a:solidFill>
              </a:rPr>
              <a:t>, and Yan </a:t>
            </a:r>
            <a:r>
              <a:rPr lang="en-US" sz="1300" dirty="0" err="1">
                <a:solidFill>
                  <a:srgbClr val="222222"/>
                </a:solidFill>
              </a:rPr>
              <a:t>Qiao</a:t>
            </a:r>
            <a:r>
              <a:rPr lang="en-US" sz="1300" dirty="0">
                <a:solidFill>
                  <a:srgbClr val="222222"/>
                </a:solidFill>
              </a:rPr>
              <a:t>. "Diffusion-TS: Interpretable Diffusion for General Time Series Generation." </a:t>
            </a:r>
            <a:r>
              <a:rPr lang="en-US" sz="1300" dirty="0" err="1">
                <a:solidFill>
                  <a:srgbClr val="222222"/>
                </a:solidFill>
              </a:rPr>
              <a:t>arXiv</a:t>
            </a:r>
            <a:r>
              <a:rPr lang="en-US" sz="1300" dirty="0">
                <a:solidFill>
                  <a:srgbClr val="222222"/>
                </a:solidFill>
              </a:rPr>
              <a:t> preprint arXiv:2403.01742 (2023).</a:t>
            </a:r>
            <a:endParaRPr lang="de-DE" sz="1300" dirty="0">
              <a:solidFill>
                <a:srgbClr val="222222"/>
              </a:solidFill>
            </a:endParaRPr>
          </a:p>
        </p:txBody>
      </p:sp>
      <p:sp>
        <p:nvSpPr>
          <p:cNvPr id="3" name="Textplatzhalter 4">
            <a:extLst>
              <a:ext uri="{FF2B5EF4-FFF2-40B4-BE49-F238E27FC236}">
                <a16:creationId xmlns:a16="http://schemas.microsoft.com/office/drawing/2014/main" id="{7AC5CB70-497F-9A92-53B5-26C709F334E9}"/>
              </a:ext>
            </a:extLst>
          </p:cNvPr>
          <p:cNvSpPr txBox="1">
            <a:spLocks/>
          </p:cNvSpPr>
          <p:nvPr/>
        </p:nvSpPr>
        <p:spPr>
          <a:xfrm>
            <a:off x="381350" y="999067"/>
            <a:ext cx="11425767" cy="41731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Decoder Part</a:t>
            </a:r>
          </a:p>
        </p:txBody>
      </p:sp>
    </p:spTree>
    <p:extLst>
      <p:ext uri="{BB962C8B-B14F-4D97-AF65-F5344CB8AC3E}">
        <p14:creationId xmlns:p14="http://schemas.microsoft.com/office/powerpoint/2010/main" val="3684354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11 Corporate">
  <a:themeElements>
    <a:clrScheme name="RWTH_Corporate_IXI">
      <a:dk1>
        <a:srgbClr val="000000"/>
      </a:dk1>
      <a:lt1>
        <a:srgbClr val="FFFFFF"/>
      </a:lt1>
      <a:dk2>
        <a:srgbClr val="00549F"/>
      </a:dk2>
      <a:lt2>
        <a:srgbClr val="606062"/>
      </a:lt2>
      <a:accent1>
        <a:srgbClr val="8EBAE5"/>
      </a:accent1>
      <a:accent2>
        <a:srgbClr val="57AB27"/>
      </a:accent2>
      <a:accent3>
        <a:srgbClr val="BDCD00"/>
      </a:accent3>
      <a:accent4>
        <a:srgbClr val="F6A800"/>
      </a:accent4>
      <a:accent5>
        <a:srgbClr val="CC071E"/>
      </a:accent5>
      <a:accent6>
        <a:srgbClr val="A11035"/>
      </a:accent6>
      <a:hlink>
        <a:srgbClr val="8EBAE5"/>
      </a:hlink>
      <a:folHlink>
        <a:srgbClr val="8EBAE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 Vorlage.pptx" id="{430B7B1B-2FA3-46AB-8984-65438D04BEEB}" vid="{0369DBD8-6500-4C91-AA63-BD69D8D0DB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Präsentation Vorlage</Template>
  <TotalTime>0</TotalTime>
  <Words>4388</Words>
  <Application>Microsoft Office PowerPoint</Application>
  <PresentationFormat>Breitbild</PresentationFormat>
  <Paragraphs>495</Paragraphs>
  <Slides>41</Slides>
  <Notes>38</Notes>
  <HiddenSlides>0</HiddenSlides>
  <MMClips>5</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41</vt:i4>
      </vt:variant>
    </vt:vector>
  </HeadingPairs>
  <TitlesOfParts>
    <vt:vector size="52" baseType="lpstr">
      <vt:lpstr>-apple-system</vt:lpstr>
      <vt:lpstr>Söhne</vt:lpstr>
      <vt:lpstr>Microsoft YaHei</vt:lpstr>
      <vt:lpstr>Arial</vt:lpstr>
      <vt:lpstr>Calibri</vt:lpstr>
      <vt:lpstr>Cambria Math</vt:lpstr>
      <vt:lpstr>Consolas</vt:lpstr>
      <vt:lpstr>Symbol</vt:lpstr>
      <vt:lpstr>Wingdings</vt:lpstr>
      <vt:lpstr>i11 Corporate</vt:lpstr>
      <vt:lpstr>think-cell Folie</vt:lpstr>
      <vt:lpstr>Final Presentation - Master Thesis</vt:lpstr>
      <vt:lpstr>Overview</vt:lpstr>
      <vt:lpstr>Agenda</vt:lpstr>
      <vt:lpstr>Generative Adversarial Network (GAN)</vt:lpstr>
      <vt:lpstr>Image vs Time series</vt:lpstr>
      <vt:lpstr>Time-series generative adversarial networks (TimeGAN)</vt:lpstr>
      <vt:lpstr>Denoising diffusion probabilistic model (Diffusion Model)</vt:lpstr>
      <vt:lpstr>Diffusion Time-Series (Diffusion-TS)</vt:lpstr>
      <vt:lpstr>Diffusion Time-Series (Diffusion-TS)</vt:lpstr>
      <vt:lpstr>Agenda</vt:lpstr>
      <vt:lpstr>Training Datasets</vt:lpstr>
      <vt:lpstr>Scenarios size and difficulty</vt:lpstr>
      <vt:lpstr>Data preprocess</vt:lpstr>
      <vt:lpstr>Data preprocess</vt:lpstr>
      <vt:lpstr>Data preprocess</vt:lpstr>
      <vt:lpstr>Normalization</vt:lpstr>
      <vt:lpstr>Implementation</vt:lpstr>
      <vt:lpstr>Implementation - Training Process – TimeGAN</vt:lpstr>
      <vt:lpstr>Implementation - Training process – TimeGAN</vt:lpstr>
      <vt:lpstr>Implementation - Training process – Diffusion-TS</vt:lpstr>
      <vt:lpstr>Agenda - Objective of this thesis</vt:lpstr>
      <vt:lpstr>Qualitative Analysis - Visualization</vt:lpstr>
      <vt:lpstr>TimeGAN vs Diffusion-TS (on one same rounD map as example)</vt:lpstr>
      <vt:lpstr>Diffusion Models - TS</vt:lpstr>
      <vt:lpstr>Quantitive Analysis</vt:lpstr>
      <vt:lpstr>Comparison between models</vt:lpstr>
      <vt:lpstr>Diffusion-TS - Data distributions on different datasets 500 frames (20s) 5 vehicles</vt:lpstr>
      <vt:lpstr>Result summary</vt:lpstr>
      <vt:lpstr>Agenda</vt:lpstr>
      <vt:lpstr>Data converter - spatial mapping</vt:lpstr>
      <vt:lpstr>Data set converter</vt:lpstr>
      <vt:lpstr>Data converter – csv to XML</vt:lpstr>
      <vt:lpstr>Integration into CPM Remote</vt:lpstr>
      <vt:lpstr> Future works</vt:lpstr>
      <vt:lpstr>Code</vt:lpstr>
      <vt:lpstr>Summary</vt:lpstr>
      <vt:lpstr>Backup</vt:lpstr>
      <vt:lpstr>Sources</vt:lpstr>
      <vt:lpstr>Diffusion - TS</vt:lpstr>
      <vt:lpstr>Implementation – TimeGAN</vt:lpstr>
      <vt:lpstr>Implementation – Diffusion-TS</vt:lpstr>
    </vt:vector>
  </TitlesOfParts>
  <Manager>Armin Mokhtarian</Manager>
  <Company>Informatik 11</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Scenarios for Benchmarking in Networked and Autonomous Driving</dc:title>
  <dc:subject>Final Presentation</dc:subject>
  <dc:creator>Simon Schäfer</dc:creator>
  <cp:keywords/>
  <dc:description/>
  <cp:lastModifiedBy>Ruizhang Zhou</cp:lastModifiedBy>
  <cp:revision>298</cp:revision>
  <cp:lastPrinted>2024-04-19T16:34:03Z</cp:lastPrinted>
  <dcterms:created xsi:type="dcterms:W3CDTF">2021-04-10T14:46:20Z</dcterms:created>
  <dcterms:modified xsi:type="dcterms:W3CDTF">2024-04-25T07:12:09Z</dcterms:modified>
  <cp:category/>
</cp:coreProperties>
</file>